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30"/>
  </p:notesMasterIdLst>
  <p:sldIdLst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9B70F-A881-48E6-AFF0-4E35A5E9D02E}" type="datetimeFigureOut">
              <a:rPr lang="en-US" smtClean="0"/>
              <a:t>10/22/2011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559E-C8E9-43D7-B8A0-BF1217C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559E-C8E9-43D7-B8A0-BF1217C4AC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559E-C8E9-43D7-B8A0-BF1217C4AC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559E-C8E9-43D7-B8A0-BF1217C4AC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C18E4-7BFB-4B1E-A5A6-3F9B2241ACE4}" type="datetimeFigureOut">
              <a:rPr lang="zh-CN" altLang="en-US"/>
              <a:pPr/>
              <a:t>2011/10/22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F6A7-CBF8-4C28-80B4-59A5623030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56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/>
          <p:cNvSpPr/>
          <p:nvPr/>
        </p:nvSpPr>
        <p:spPr>
          <a:xfrm>
            <a:off x="214282" y="627272"/>
            <a:ext cx="152400" cy="152400"/>
          </a:xfrm>
          <a:prstGeom prst="ellipse">
            <a:avLst/>
          </a:prstGeom>
          <a:gradFill rotWithShape="1">
            <a:gsLst>
              <a:gs pos="0">
                <a:srgbClr val="2FC4FF"/>
              </a:gs>
              <a:gs pos="49000">
                <a:srgbClr val="53CEFF"/>
              </a:gs>
              <a:gs pos="49100">
                <a:srgbClr val="0090C7"/>
              </a:gs>
              <a:gs pos="92000">
                <a:srgbClr val="8FDFFF"/>
              </a:gs>
              <a:gs pos="100000">
                <a:srgbClr val="00B0F6"/>
              </a:gs>
            </a:gsLst>
            <a:lin ang="5400000" scaled="1"/>
          </a:gradFill>
          <a:ln w="11430" cap="flat" cmpd="sng" algn="ctr">
            <a:solidFill>
              <a:srgbClr val="00B0F6"/>
            </a:solidFill>
            <a:prstDash val="solid"/>
          </a:ln>
          <a:effectLst>
            <a:outerShdw blurRad="39000" dist="25400" dir="5400000" rotWithShape="0">
              <a:srgbClr val="005A7E">
                <a:alpha val="82745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rebuchet MS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66" y="14285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BD770-3931-41AD-9D2F-CC9179C39A3D}" type="datetimeFigureOut">
              <a:rPr lang="zh-CN" altLang="en-US"/>
              <a:pPr/>
              <a:t>2011/10/22</a:t>
            </a:fld>
            <a:endParaRPr lang="zh-CN" altLang="en-US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1B8FC-E0CE-4B75-96EB-8AEF625516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64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1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5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9104AB-3645-4685-97C5-7A610C6FEB32}" type="datetimeFigureOut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2011/10/22</a:t>
            </a:fld>
            <a:endParaRPr lang="zh-CN" altLang="en-US"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436A5-7AB2-4574-9270-78AA2F9B4A9D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7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7804-B56A-4DBC-9D99-0DD50D46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50BF-56F8-4747-9ACC-A5289A0F606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485745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compare with PCA , SOM  didn’t need to data preprocessing.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Kohonen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neural network maps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multivariate data onto a layer of neurons arranged in a two dimensional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grid.</a:t>
            </a:r>
          </a:p>
          <a:p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Each neuron in the grid has a weight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associated with it, which is a vector of the same dimension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as the pattern vectors comprising the data set.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732514"/>
            <a:ext cx="48482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113999"/>
            <a:ext cx="169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weight level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73940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 of neuron by excited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2971800"/>
            <a:ext cx="457200" cy="2142199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1" y="3338945"/>
            <a:ext cx="83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input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12" y="498795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8278092" y="2971799"/>
            <a:ext cx="457200" cy="2142199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1" y="3338944"/>
            <a:ext cx="103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neuron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6604" y="49879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number of neurons used should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33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 and 50% of the number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input vector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training set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components of each weight vector are assigned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 numbers.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524000"/>
            <a:ext cx="5581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218" y="2277529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+ 1) is the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weight vector for the next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iteration,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the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weight vector for the current iteration,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is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 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neighborhood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function, 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sample vector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currently passed to the network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learning rate is chosen by the user as a positive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number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 1.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decrease of the neighborhood can be scaled to be linear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time, thereby reducing the number of neurons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around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winner being adjusted during each epoch.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2633663"/>
            <a:ext cx="3810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3011875"/>
            <a:ext cx="533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762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control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of epochs (iterations),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grid topology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size,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neighborhood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function,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neighborhood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adjustment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factor,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learning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2808953"/>
            <a:ext cx="5486400" cy="4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676400" y="3962400"/>
            <a:ext cx="1600200" cy="1752600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64" y="431548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Top map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9491" y="609600"/>
            <a:ext cx="2237509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training set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627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2320" y="4387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491" y="1828800"/>
            <a:ext cx="223750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343" y="1828800"/>
            <a:ext cx="176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prediction set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6535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188 Raman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spectra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household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plastics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12756"/>
            <a:ext cx="67627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61975"/>
            <a:ext cx="70866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774" y="533400"/>
            <a:ext cx="82230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Generative Topographic Maps (GTM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Generative Topographic Mapping (GTM),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introduced 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Bishop 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aim of the GTM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procedure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model the distribution of data in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n-dimensional space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x=[x1, x2,. . 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 in terms of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smaller number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latent variables, u=[u1, u2,. . 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543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Sammon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projection: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Sammon’s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algorithm maps the original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onto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low-dimensional projection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space in such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way that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distances among the objects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original space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being preserved as well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possible.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is the distance between two objects i and j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original space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defines the distance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those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objects in the reduced space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computational time is much longer than for SOM and for new samples it is not possible to compute their coordinates in the latent space where as SOM allow that.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1648"/>
            <a:ext cx="3248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25095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Auto-associative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feed-forward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networks (BNN):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first time auto-associative mapping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used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Ackley 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6299"/>
            <a:ext cx="6400800" cy="495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Feed-forward network is usually used in supervised settings.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type of neural network is also known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bottleneck neural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network (BNN), and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literature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often referred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nonlinear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Net training is equivalent with weights’ adjustment.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Weights, initialized randomly, are adjusted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iteration to minimize the sum of squared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residuals 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desired and observed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output.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Once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net is trained, the outputs of the nonlinear nodes in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second hidden layer serve as data coordinates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reduced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space.</a:t>
            </a:r>
          </a:p>
        </p:txBody>
      </p:sp>
    </p:spTree>
    <p:extLst>
      <p:ext uri="{BB962C8B-B14F-4D97-AF65-F5344CB8AC3E}">
        <p14:creationId xmlns:p14="http://schemas.microsoft.com/office/powerpoint/2010/main" val="3668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685800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discussion: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sets: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 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536 NIR spectra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creams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three different concentrations of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active drug.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 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83 NIR spectra collected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spectral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range of 1330–2352 nm for four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quality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classes of polymer products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 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159 variables and 576 objects.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Objects are the products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Maillard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mixtures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sugar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or two amino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acids at constant pH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3.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79512" y="188640"/>
            <a:ext cx="3993629" cy="1009650"/>
            <a:chOff x="251520" y="404664"/>
            <a:chExt cx="3993629" cy="100965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476672"/>
              <a:ext cx="30575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404664"/>
              <a:ext cx="9715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0" y="21328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Projection methods in chemistry</a:t>
            </a:r>
            <a:endParaRPr lang="en-US" sz="3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7452" y="5602462"/>
            <a:ext cx="185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nch Script MT" pitchFamily="66" charset="0"/>
                <a:ea typeface="宋体" pitchFamily="2" charset="-122"/>
                <a:cs typeface="Arial" charset="0"/>
              </a:rPr>
              <a:t>Autumn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nch Script MT" pitchFamily="66" charset="0"/>
                <a:ea typeface="宋体" pitchFamily="2" charset="-122"/>
                <a:cs typeface="Arial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nch Script MT" pitchFamily="66" charset="0"/>
                <a:ea typeface="宋体" pitchFamily="2" charset="-122"/>
                <a:cs typeface="Arial" charset="0"/>
              </a:rPr>
              <a:t>2011</a:t>
            </a:r>
            <a:endParaRPr lang="en-US" sz="2800" b="1" i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ench Script MT" pitchFamily="66" charset="0"/>
              <a:ea typeface="宋体" pitchFamily="2" charset="-122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4378" y="5110475"/>
            <a:ext cx="327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By: </a:t>
            </a: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Atefe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Malek.khatabi</a:t>
            </a:r>
            <a:endParaRPr lang="fa-IR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0954" y="3232850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M. Daszykowski, B. Walczak, D.L. Massart*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752166"/>
            <a:ext cx="714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Chemometrics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Intelligent Laboratory Systems 65 (2003) 97–112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49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and discussion: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 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701 variables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very efficiently be compressed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PCA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significant PCs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128655" cy="330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4" y="2743200"/>
            <a:ext cx="4322618" cy="330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11272"/>
            <a:ext cx="4880697" cy="340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158" y="285690"/>
            <a:ext cx="1171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2000"/>
            <a:ext cx="81057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14400"/>
            <a:ext cx="63912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144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set3: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04455"/>
            <a:ext cx="63531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6858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size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color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intensity of the node are proportional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number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objects therein. The biggest node (1,1),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i.e.  contains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21 objects and the smallest nodes, (4,2)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(5,2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contain only one object each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911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457200"/>
            <a:ext cx="45053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3657416"/>
            <a:ext cx="4114800" cy="320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27660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sammon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27" y="319575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5" y="644482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BNN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1" y="3692144"/>
            <a:ext cx="4391890" cy="31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00" y="33735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6202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case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projection, no real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clustering tendency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observed 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Kohonen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map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biggest nodes are in the corners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map.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content of Fig. 10 only,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difficult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draw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conclusions.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BNN 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nodes in the ‘‘bottleneck’’ and seven nodes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mapping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de-mapping layer, respectively,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reveal 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classes, better separated than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239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Visualization of a data set structure is one of the most challenging goals in data mining.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this paper, a survey of different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projection techniques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linear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nonlinear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is given.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Compression is possible due to the two reasons: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visualization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interpretation of  high-dimensional data set structure carry out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clustering of data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data reduction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2000" b="0" i="0" u="none" strike="noStrike" kern="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736" y="3424029"/>
            <a:ext cx="5958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often many variables are highly 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correlated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variance is smaller than the measurement noise.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858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projection methods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685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principal component analysis </a:t>
            </a:r>
            <a:r>
              <a:rPr lang="en-US" sz="2000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PCA</a:t>
            </a:r>
          </a:p>
          <a:p>
            <a:pPr lvl="0">
              <a:buClr>
                <a:srgbClr val="FF0000"/>
              </a:buClr>
            </a:pPr>
            <a:endParaRPr lang="en-US" sz="2000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kern="0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Pursuit projection PP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11364"/>
            <a:ext cx="7917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type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analysis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been first proposed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Pearson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fully developed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Hoteling.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PCA allows projection of multidimensional data onto few orthogonal features, called principal components (PCs), constructed as linear combination of original variables to maximize description of the data variance.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dimensionality reduction techniques do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always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reveal clustering tendency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intent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pursuit projection (PP)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reveal the sharpest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low-dimensional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find clusters.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723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PP was originally introduced by Roy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Kruskal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PP 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unsupervised technique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searches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interesting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dimensional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projections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high-dimensional data by optimizing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certain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objective function called projection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index (PI).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goal of data mining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i.e. revealing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clustering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tendency)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 be translated into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numerical index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being a functional of the projected data distribution.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function should change continuously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parameters defining the projection and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value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the projected distribution is defined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interesting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small otherwise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paper,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described algorithm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used with two different projection indices</a:t>
            </a:r>
          </a:p>
        </p:txBody>
      </p:sp>
    </p:spTree>
    <p:extLst>
      <p:ext uri="{BB962C8B-B14F-4D97-AF65-F5344CB8AC3E}">
        <p14:creationId xmlns:p14="http://schemas.microsoft.com/office/powerpoint/2010/main" val="26537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0658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Huber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Jones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Sibson suggested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PI based 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Shannon entropy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2053"/>
            <a:ext cx="3067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4320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 f(x) is a density estimate of the projected data</a:t>
            </a:r>
            <a:r>
              <a:rPr lang="en-US" dirty="0" smtClean="0"/>
              <a:t>.</a:t>
            </a:r>
          </a:p>
          <a:p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This index is uniquely minimized by the standard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normal density. The required density estimate, f(x) can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be calculated as a sum of m individual density</a:t>
            </a:r>
            <a:r>
              <a:rPr lang="en-US" sz="20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functions (kernels), generated at any position x by</a:t>
            </a:r>
          </a:p>
          <a:p>
            <a:r>
              <a:rPr lang="en-US" sz="20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each projected object: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086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43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2800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 parameter is estimated from the data,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usually 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sample standard deviation, and m is the number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data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218" y="78213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where h is the so-called smoothing parameter (band width), k is a kernel function, t1, t2,. . ., tm denote coordinates of the projected objects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552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68" y="3366654"/>
            <a:ext cx="203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6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Yenyukov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index 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nearest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approach proposed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Yenyukov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clustering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tendency of data can be judged based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ratio of the mean of all inter-objects distances, D,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average nearest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distance, d, i.e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clustered data, Q has a large value, whereas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less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clustered ones Q is small.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88177"/>
            <a:ext cx="1304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1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Nonlinear projection methods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533400"/>
            <a:ext cx="46554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Kohonen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self organization map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</a:t>
            </a:r>
          </a:p>
          <a:p>
            <a:pPr lvl="0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Generative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Topographic Maps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GTM</a:t>
            </a:r>
          </a:p>
          <a:p>
            <a:pPr lvl="0"/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Sammon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projection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Auto-associative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feed-forward networks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260559"/>
            <a:ext cx="80844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Kohonen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self-organizing maps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(SOM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FF0000"/>
              </a:buClr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Kohonen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neural network is an iterative technique used to map multivariate data. The network is able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learn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display the topology of the data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sample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represented by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measurements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&gt;3),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or three-dimensional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representation of the measurement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we can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visualize the relative position of the data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points in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space.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1319</Words>
  <Application>Microsoft Office PowerPoint</Application>
  <PresentationFormat>On-screen Show (4:3)</PresentationFormat>
  <Paragraphs>149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blue3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Tarasheh mandegar</dc:creator>
  <cp:lastModifiedBy>Tarasheh mandegar</cp:lastModifiedBy>
  <cp:revision>43</cp:revision>
  <dcterms:created xsi:type="dcterms:W3CDTF">2011-10-22T06:47:57Z</dcterms:created>
  <dcterms:modified xsi:type="dcterms:W3CDTF">2011-10-23T01:16:59Z</dcterms:modified>
</cp:coreProperties>
</file>