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5"/>
  </p:notesMasterIdLst>
  <p:sldIdLst>
    <p:sldId id="286" r:id="rId2"/>
    <p:sldId id="257" r:id="rId3"/>
    <p:sldId id="259" r:id="rId4"/>
    <p:sldId id="271" r:id="rId5"/>
    <p:sldId id="273" r:id="rId6"/>
    <p:sldId id="274" r:id="rId7"/>
    <p:sldId id="261" r:id="rId8"/>
    <p:sldId id="275" r:id="rId9"/>
    <p:sldId id="262" r:id="rId10"/>
    <p:sldId id="276" r:id="rId11"/>
    <p:sldId id="277" r:id="rId12"/>
    <p:sldId id="278" r:id="rId13"/>
    <p:sldId id="279" r:id="rId14"/>
    <p:sldId id="280" r:id="rId15"/>
    <p:sldId id="264" r:id="rId16"/>
    <p:sldId id="265" r:id="rId17"/>
    <p:sldId id="266" r:id="rId18"/>
    <p:sldId id="282" r:id="rId19"/>
    <p:sldId id="269" r:id="rId20"/>
    <p:sldId id="283" r:id="rId21"/>
    <p:sldId id="270" r:id="rId22"/>
    <p:sldId id="284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F3F9C-9A1C-4B99-BF25-F1525C13F8BB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F2BA1-16BD-47C2-A944-8F52CD4443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F2BA1-16BD-47C2-A944-8F52CD44431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F8B34-1A30-410F-871D-1F510B30D9D4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EECD4-42FA-4C75-80F7-A93C257AD9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F8B34-1A30-410F-871D-1F510B30D9D4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EECD4-42FA-4C75-80F7-A93C257AD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F8B34-1A30-410F-871D-1F510B30D9D4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EECD4-42FA-4C75-80F7-A93C257AD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F8B34-1A30-410F-871D-1F510B30D9D4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EECD4-42FA-4C75-80F7-A93C257AD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F8B34-1A30-410F-871D-1F510B30D9D4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EECD4-42FA-4C75-80F7-A93C257AD9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F8B34-1A30-410F-871D-1F510B30D9D4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EECD4-42FA-4C75-80F7-A93C257AD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F8B34-1A30-410F-871D-1F510B30D9D4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EECD4-42FA-4C75-80F7-A93C257AD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F8B34-1A30-410F-871D-1F510B30D9D4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EECD4-42FA-4C75-80F7-A93C257AD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F8B34-1A30-410F-871D-1F510B30D9D4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EECD4-42FA-4C75-80F7-A93C257AD9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F8B34-1A30-410F-871D-1F510B30D9D4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EECD4-42FA-4C75-80F7-A93C257AD9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F8B34-1A30-410F-871D-1F510B30D9D4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EECD4-42FA-4C75-80F7-A93C257AD9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22F8B34-1A30-410F-871D-1F510B30D9D4}" type="datetimeFigureOut">
              <a:rPr lang="en-US" smtClean="0"/>
              <a:pPr/>
              <a:t>3/14/2011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26EECD4-42FA-4C75-80F7-A93C257AD9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بسم الله الرحمن الرحیم\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33400"/>
            <a:ext cx="80772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(b) Cluster analysis: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 is an exploratory data analysis tool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solving classification problems. Its objective is to sort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cases (monitoring pints) into groups, 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clusters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descriptor variables (pollution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indicators) were block standardized by range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autoscaling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to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avoid any effects of scale of units on the distance measurements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applying the equation: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743200"/>
            <a:ext cx="2209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066800" y="3733800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similarities–dissimilarities were quantified through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Euclidean distance measurements; the distance between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monitoring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point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locations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j, is given as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876800"/>
            <a:ext cx="304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95400" y="5867400"/>
            <a:ext cx="8112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Normalized Euclidean distances and the Ward’s method were used to obtain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dendrograms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990600"/>
            <a:ext cx="769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(c) Principal component analysis and factor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analysis:</a:t>
            </a:r>
          </a:p>
          <a:p>
            <a:pPr>
              <a:buClr>
                <a:srgbClr val="FF0000"/>
              </a:buClr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basis of the dataset, new orthogonal variables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(factors) as the linear combination of original parameters are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calculated. Owing to this, all information about the objects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gathered in the original multidimensional dataset can be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performed in the reduced space and explained by a reduced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set of calculated factors called principal components (PCs).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Identified PCs (e.g.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eigenvalue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-one criterion) account for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maximum explainable variance of all original property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parameters in a descending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order.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381000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Factoe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analysis: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FA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a useful tool for extracting latent information, such as not directly observable relationships between variables 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original data matrix is decomposed into the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 of a matrix of factor loadings and a matrix of factor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scores plus a residual matrix.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general, by applying the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eigenvalue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-one criterion, the number of extracted factors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less than the number of measured features.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 the dimensionality of the original data space can be decreased by means of  FA.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762000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Discriminant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analysis:</a:t>
            </a:r>
          </a:p>
          <a:p>
            <a:pPr>
              <a:buClr>
                <a:srgbClr val="FF0000"/>
              </a:buClr>
            </a:pP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principle of DA consists of the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separation of a priori given classes of objects. The variance–covariance between the classes is maximized and the variance–covariance within the classes is minimized under simultaneous consideration of all analyzed features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0"/>
            <a:ext cx="5273040" cy="91768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Results and discussion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11864"/>
            <a:ext cx="7406640" cy="5846136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 the basis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scree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-plot for the PCA, up to 99% of the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original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dataset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variability is now gathered in the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first six new variables (components). Owing to this, all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information about pollution in 20 monitoring locations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gathered in the original 12 variables can be performed in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reduced space and explained by a set of calculated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variables (PCs).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According to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eigenvalue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-one criterion, only the PCs with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greater than one are considered as important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ones. This criterion is based on the fact that the average</a:t>
            </a: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autoscaled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data is just one.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scree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-plot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shows that although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eigenvalues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PC3 and PC4 are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slightly below one, the explained variances are quite high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(7.57% and 7.09%) (Fig. 3).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09600"/>
            <a:ext cx="7924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correlation matrix, presented in the Table 3,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also confirms the high interdependence between particular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variables.</a:t>
            </a:r>
            <a:r>
              <a:rPr lang="en-US" sz="2400" dirty="0" smtClean="0"/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correlations obtained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between some variables can easily be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rationalized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example, between N-NO3 and N-tot, or P-tot and P-PO4.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 there are also some less obvious correlations namely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between N-NH4 and P-PO4.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redundancy of information suggests applying the FA in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order to reduce the dimensionality of dataset as it was done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PCA. On the basis of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scree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-plot (Fig. 3) the maximum information is gathered in the first four factors (95%).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However only first two are significant and exceed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eigenvalue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59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85800"/>
            <a:ext cx="7467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the representation of the factor scores versus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monitoring location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pollution sources in the river system may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 identified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Fig. 6 high scores correspond to high influence of the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factor on the sampling site. Factors 1 and 2 are crucial 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condition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monitoring locations 19 and 20 which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described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highly polluted by municipal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discharge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Factor 3 identifies the point 15 that is located 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estuary of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Brda’s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tributary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Kotomierzyca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The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Kotomierzyca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river is highly influenced by agriculture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contrary the influence of factor 4 (pH) 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grouping pattern may be described as similarly low to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points 2, 3, 4, 5 (cluster II, see Fig. 1) and 15.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0"/>
            <a:ext cx="3063240" cy="68908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Conclusions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14400"/>
            <a:ext cx="7406640" cy="495300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an important river in the whole river system in Poland.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Its basin links two major river systems Odra and Vistula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(through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Bydgoski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channel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However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some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differences between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monitoring locations are not recorded by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classification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model used by the Inspection during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years By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applying FA it was possible to identify main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pollution sources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heavily polluted locations: 15, 19 and 20. It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was found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that water in the monitoring point no. 15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mainly polluted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agriculture (high loads of N-tot, N-NO3), while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points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 and 20, localized within the borders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Bydgoszcz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city, are influenced by the loads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municipal pollution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sources.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arasheh mandegar\Desktop\Hydrange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304800"/>
            <a:ext cx="7562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Rounded MT Bold" pitchFamily="34" charset="0"/>
              </a:rPr>
              <a:t>Thanks for your kind attention</a:t>
            </a:r>
            <a:endParaRPr lang="en-US" sz="40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-457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 B  S  T  R  A  C  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6400800" cy="5715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study presents the application of selected </a:t>
            </a:r>
            <a:r>
              <a:rPr lang="en-US" sz="9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chemometric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techniques </a:t>
            </a: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the pollution monitoring dataset, namely, </a:t>
            </a:r>
            <a:r>
              <a:rPr lang="en-US" sz="9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cluster analysis, principal</a:t>
            </a:r>
          </a:p>
          <a:p>
            <a:pPr algn="l"/>
            <a:r>
              <a:rPr lang="en-US" sz="9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component analysis, </a:t>
            </a:r>
            <a:r>
              <a:rPr lang="en-US" sz="9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discriminant</a:t>
            </a:r>
            <a:r>
              <a:rPr lang="en-US" sz="9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analysis and factor </a:t>
            </a:r>
            <a:r>
              <a:rPr 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analysis.</a:t>
            </a:r>
          </a:p>
          <a:p>
            <a:pPr algn="l"/>
            <a:r>
              <a:rPr lang="en-US" sz="9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Chemometric</a:t>
            </a:r>
            <a:r>
              <a:rPr lang="en-US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</a:p>
          <a:p>
            <a:pPr algn="l"/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confirmed the classification of water purity of the </a:t>
            </a:r>
            <a:r>
              <a:rPr lang="en-US" sz="9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Brda</a:t>
            </a: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river made by the </a:t>
            </a:r>
            <a:r>
              <a:rPr lang="en-US" sz="9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Inspection of</a:t>
            </a:r>
          </a:p>
          <a:p>
            <a:pPr algn="l"/>
            <a:r>
              <a:rPr lang="en-US" sz="9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Environmental Protection </a:t>
            </a:r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but the results showed more differentiation between monitored</a:t>
            </a:r>
          </a:p>
          <a:p>
            <a:pPr algn="l"/>
            <a:r>
              <a:rPr lang="en-US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locations.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8600"/>
            <a:ext cx="2895600" cy="101498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752600"/>
            <a:ext cx="7406640" cy="4724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classification of the river water quality is generally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based 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comparison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measured values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particular pollution parameter’s concentration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the limit values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defined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adequate legal instrument 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quality standards for rivers  are defined on the basis of the water use criteria.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Moreover, 90% of the values must meet the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appropriate level to attribute the water to one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five classes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219200"/>
            <a:ext cx="807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are  two  most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common  methods  of  unsupervised  pattern  recognition,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Namely , cluster analysis (CA)  and  principal  component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analysis (PCA)  with  factor  analysis (FA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Usually,  CA  is  carried  out  to  reveal  specific  links  between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Sampling  points,  while  PCA  and  multiple  regression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analyses are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used  to  identify  the  ecological  aspects  of  pollutants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environmental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systems.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   were  used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site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similarity  analysis,  whereas  for  the  identification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sources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 pollution,  PCA  followed  by  absolute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principal Component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scores  were  applied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0"/>
            <a:ext cx="5273040" cy="917682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Brda</a:t>
            </a:r>
            <a:r>
              <a:rPr lang="en-US" dirty="0" smtClean="0">
                <a:solidFill>
                  <a:srgbClr val="FF0000"/>
                </a:solidFill>
              </a:rPr>
              <a:t> river and its basin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6800" y="1143000"/>
            <a:ext cx="8077200" cy="60198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is  one  of the   western  tributaries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Vistula  river.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flows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through  the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Kaszuby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and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Kujawy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regions  in  the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Northern  part  of  Poland.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 total  length  of  the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river  is  238 km.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Brda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catchment  covers  an  area  of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4693km2.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Agriculture,  farming  and  aquaculture  are  quite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intensive,  with  many  cattle ,  pig ,  poultry ,  sheep ,  and  fish  farms.  This is  likely  to  cause  water  quality  problems  with  respect  to  organic  waste and  nutrients.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Industries  are  mainly  found  in  and  around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Bydgoszcz,  varying  from  food  production ,  metals  and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ceramics  to  chemical  industries  (pharmaceutical,  organic–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chemical, etc.).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533400"/>
            <a:ext cx="7406640" cy="68908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 dataset and statistical procedures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31064"/>
            <a:ext cx="7406640" cy="462693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(a) Dataset: </a:t>
            </a: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dataset covers the period from January 1994  to December 2002 and contains the values of selected pollution indicators for 20 monitoring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locations.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Locations of the monitoring points and selected pollution indicators are presented on Fig. 1 and Table 1.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1111</TotalTime>
  <Words>1257</Words>
  <Application>Microsoft Office PowerPoint</Application>
  <PresentationFormat>On-screen Show (4:3)</PresentationFormat>
  <Paragraphs>119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Solstice</vt:lpstr>
      <vt:lpstr>Slide 1</vt:lpstr>
      <vt:lpstr>Slide 2</vt:lpstr>
      <vt:lpstr>A  B  S  T  R  A  C  T</vt:lpstr>
      <vt:lpstr>introduction</vt:lpstr>
      <vt:lpstr>Slide 5</vt:lpstr>
      <vt:lpstr>Brda river and its basin</vt:lpstr>
      <vt:lpstr>Slide 7</vt:lpstr>
      <vt:lpstr>The dataset and statistical procedures</vt:lpstr>
      <vt:lpstr>Slide 9</vt:lpstr>
      <vt:lpstr>Slide 10</vt:lpstr>
      <vt:lpstr>Slide 11</vt:lpstr>
      <vt:lpstr>Slide 12</vt:lpstr>
      <vt:lpstr>Slide 13</vt:lpstr>
      <vt:lpstr>Results and discussion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Conclusions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Tarasheh mandegar</dc:creator>
  <cp:lastModifiedBy>Tarasheh mandegar</cp:lastModifiedBy>
  <cp:revision>5</cp:revision>
  <dcterms:created xsi:type="dcterms:W3CDTF">2011-03-08T12:50:44Z</dcterms:created>
  <dcterms:modified xsi:type="dcterms:W3CDTF">2011-03-14T23:18:50Z</dcterms:modified>
</cp:coreProperties>
</file>