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2" r:id="rId2"/>
    <p:sldId id="256" r:id="rId3"/>
    <p:sldId id="268" r:id="rId4"/>
    <p:sldId id="257" r:id="rId5"/>
    <p:sldId id="258" r:id="rId6"/>
    <p:sldId id="260" r:id="rId7"/>
    <p:sldId id="263" r:id="rId8"/>
    <p:sldId id="264" r:id="rId9"/>
    <p:sldId id="265" r:id="rId10"/>
    <p:sldId id="266" r:id="rId11"/>
    <p:sldId id="267" r:id="rId12"/>
    <p:sldId id="269" r:id="rId13"/>
    <p:sldId id="270" r:id="rId14"/>
    <p:sldId id="271" r:id="rId15"/>
    <p:sldId id="273" r:id="rId16"/>
    <p:sldId id="274" r:id="rId17"/>
    <p:sldId id="275" r:id="rId18"/>
    <p:sldId id="276" r:id="rId19"/>
    <p:sldId id="278" r:id="rId20"/>
    <p:sldId id="279" r:id="rId21"/>
    <p:sldId id="280" r:id="rId22"/>
    <p:sldId id="281" r:id="rId23"/>
    <p:sldId id="28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087627-B3A7-4831-87DD-A870B044421A}" type="datetimeFigureOut">
              <a:rPr lang="en-US" smtClean="0"/>
              <a:t>6/17/2011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44BA5-5EF3-4E80-B341-38E17EA2D1B4}" type="slidenum">
              <a:rPr lang="en-US" smtClean="0"/>
              <a:t>‹#›</a:t>
            </a:fld>
            <a:endParaRPr lang="en-US"/>
          </a:p>
        </p:txBody>
      </p:sp>
    </p:spTree>
    <p:extLst>
      <p:ext uri="{BB962C8B-B14F-4D97-AF65-F5344CB8AC3E}">
        <p14:creationId xmlns:p14="http://schemas.microsoft.com/office/powerpoint/2010/main" val="1262388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144BA5-5EF3-4E80-B341-38E17EA2D1B4}" type="slidenum">
              <a:rPr lang="en-US" smtClean="0"/>
              <a:t>5</a:t>
            </a:fld>
            <a:endParaRPr lang="en-US"/>
          </a:p>
        </p:txBody>
      </p:sp>
    </p:spTree>
    <p:extLst>
      <p:ext uri="{BB962C8B-B14F-4D97-AF65-F5344CB8AC3E}">
        <p14:creationId xmlns:p14="http://schemas.microsoft.com/office/powerpoint/2010/main" val="3754499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E635BB-3669-4F70-B0ED-E84DA7262C1A}" type="datetimeFigureOut">
              <a:rPr lang="en-US" smtClean="0"/>
              <a:t>6/17/2011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3229504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635BB-3669-4F70-B0ED-E84DA7262C1A}" type="datetimeFigureOut">
              <a:rPr lang="en-US" smtClean="0"/>
              <a:t>6/17/2011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336864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635BB-3669-4F70-B0ED-E84DA7262C1A}" type="datetimeFigureOut">
              <a:rPr lang="en-US" smtClean="0"/>
              <a:t>6/17/2011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748562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635BB-3669-4F70-B0ED-E84DA7262C1A}" type="datetimeFigureOut">
              <a:rPr lang="en-US" smtClean="0"/>
              <a:t>6/17/2011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956339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E635BB-3669-4F70-B0ED-E84DA7262C1A}" type="datetimeFigureOut">
              <a:rPr lang="en-US" smtClean="0"/>
              <a:t>6/17/2011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128384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E635BB-3669-4F70-B0ED-E84DA7262C1A}" type="datetimeFigureOut">
              <a:rPr lang="en-US" smtClean="0"/>
              <a:t>6/17/2011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1325718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E635BB-3669-4F70-B0ED-E84DA7262C1A}" type="datetimeFigureOut">
              <a:rPr lang="en-US" smtClean="0"/>
              <a:t>6/17/2011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275065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E635BB-3669-4F70-B0ED-E84DA7262C1A}" type="datetimeFigureOut">
              <a:rPr lang="en-US" smtClean="0"/>
              <a:t>6/17/2011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1604416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635BB-3669-4F70-B0ED-E84DA7262C1A}" type="datetimeFigureOut">
              <a:rPr lang="en-US" smtClean="0"/>
              <a:t>6/17/2011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282497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635BB-3669-4F70-B0ED-E84DA7262C1A}" type="datetimeFigureOut">
              <a:rPr lang="en-US" smtClean="0"/>
              <a:t>6/17/2011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69470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635BB-3669-4F70-B0ED-E84DA7262C1A}" type="datetimeFigureOut">
              <a:rPr lang="en-US" smtClean="0"/>
              <a:t>6/17/2011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7FA0D-345C-4F95-9BD9-7A04468ABEC3}" type="slidenum">
              <a:rPr lang="en-US" smtClean="0"/>
              <a:t>‹#›</a:t>
            </a:fld>
            <a:endParaRPr lang="en-US"/>
          </a:p>
        </p:txBody>
      </p:sp>
    </p:spTree>
    <p:extLst>
      <p:ext uri="{BB962C8B-B14F-4D97-AF65-F5344CB8AC3E}">
        <p14:creationId xmlns:p14="http://schemas.microsoft.com/office/powerpoint/2010/main" val="1279901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635BB-3669-4F70-B0ED-E84DA7262C1A}" type="datetimeFigureOut">
              <a:rPr lang="en-US" smtClean="0"/>
              <a:t>6/17/2011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7FA0D-345C-4F95-9BD9-7A04468ABEC3}" type="slidenum">
              <a:rPr lang="en-US" smtClean="0"/>
              <a:t>‹#›</a:t>
            </a:fld>
            <a:endParaRPr lang="en-US"/>
          </a:p>
        </p:txBody>
      </p:sp>
    </p:spTree>
    <p:extLst>
      <p:ext uri="{BB962C8B-B14F-4D97-AF65-F5344CB8AC3E}">
        <p14:creationId xmlns:p14="http://schemas.microsoft.com/office/powerpoint/2010/main" val="3854374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76600" y="187404"/>
            <a:ext cx="2784737" cy="1107996"/>
          </a:xfrm>
          <a:prstGeom prst="rect">
            <a:avLst/>
          </a:prstGeom>
          <a:noFill/>
        </p:spPr>
        <p:txBody>
          <a:bodyPr wrap="none" rtlCol="0">
            <a:spAutoFit/>
          </a:bodyPr>
          <a:lstStyle/>
          <a:p>
            <a:r>
              <a:rPr lang="fa-IR" sz="6600" dirty="0" smtClean="0">
                <a:solidFill>
                  <a:srgbClr val="FF0000"/>
                </a:solidFill>
                <a:latin typeface="Arial Narrow" pitchFamily="34" charset="0"/>
                <a:cs typeface="Arabic Typesetting" pitchFamily="66" charset="-78"/>
              </a:rPr>
              <a:t>«هو اللطیف»</a:t>
            </a:r>
            <a:endParaRPr lang="en-US" sz="6600" dirty="0">
              <a:solidFill>
                <a:srgbClr val="FF0000"/>
              </a:solidFill>
              <a:latin typeface="Arial Narrow" pitchFamily="34" charset="0"/>
              <a:cs typeface="Arabic Typesetting" pitchFamily="66" charset="-78"/>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91440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577662" y="4419600"/>
            <a:ext cx="5075428" cy="1384995"/>
          </a:xfrm>
          <a:prstGeom prst="rect">
            <a:avLst/>
          </a:prstGeom>
          <a:noFill/>
        </p:spPr>
        <p:txBody>
          <a:bodyPr wrap="none" rtlCol="0">
            <a:spAutoFit/>
          </a:bodyPr>
          <a:lstStyle/>
          <a:p>
            <a:r>
              <a:rPr lang="en-US" sz="2800" dirty="0" smtClean="0">
                <a:solidFill>
                  <a:schemeClr val="accent1">
                    <a:lumMod val="50000"/>
                  </a:schemeClr>
                </a:solidFill>
                <a:latin typeface="MV Boli" pitchFamily="2" charset="0"/>
                <a:cs typeface="MV Boli" pitchFamily="2" charset="0"/>
              </a:rPr>
              <a:t>By:</a:t>
            </a:r>
          </a:p>
          <a:p>
            <a:r>
              <a:rPr lang="en-US" sz="2800" dirty="0" smtClean="0">
                <a:solidFill>
                  <a:schemeClr val="accent1">
                    <a:lumMod val="50000"/>
                  </a:schemeClr>
                </a:solidFill>
                <a:latin typeface="MV Boli" pitchFamily="2" charset="0"/>
                <a:cs typeface="MV Boli" pitchFamily="2" charset="0"/>
              </a:rPr>
              <a:t>     </a:t>
            </a:r>
            <a:r>
              <a:rPr lang="en-US" sz="2800" dirty="0" err="1">
                <a:solidFill>
                  <a:schemeClr val="accent1">
                    <a:lumMod val="50000"/>
                  </a:schemeClr>
                </a:solidFill>
                <a:latin typeface="MV Boli" pitchFamily="2" charset="0"/>
                <a:cs typeface="MV Boli" pitchFamily="2" charset="0"/>
              </a:rPr>
              <a:t>A</a:t>
            </a:r>
            <a:r>
              <a:rPr lang="en-US" sz="2800" dirty="0" err="1" smtClean="0">
                <a:solidFill>
                  <a:schemeClr val="accent1">
                    <a:lumMod val="50000"/>
                  </a:schemeClr>
                </a:solidFill>
                <a:latin typeface="MV Boli" pitchFamily="2" charset="0"/>
                <a:cs typeface="MV Boli" pitchFamily="2" charset="0"/>
              </a:rPr>
              <a:t>tefe</a:t>
            </a:r>
            <a:endParaRPr lang="en-US" sz="2800" dirty="0" smtClean="0">
              <a:solidFill>
                <a:schemeClr val="accent1">
                  <a:lumMod val="50000"/>
                </a:schemeClr>
              </a:solidFill>
              <a:latin typeface="MV Boli" pitchFamily="2" charset="0"/>
              <a:cs typeface="MV Boli" pitchFamily="2" charset="0"/>
            </a:endParaRPr>
          </a:p>
          <a:p>
            <a:r>
              <a:rPr lang="en-US" sz="2800" dirty="0" smtClean="0">
                <a:solidFill>
                  <a:schemeClr val="accent1">
                    <a:lumMod val="50000"/>
                  </a:schemeClr>
                </a:solidFill>
                <a:latin typeface="MV Boli" pitchFamily="2" charset="0"/>
                <a:cs typeface="MV Boli" pitchFamily="2" charset="0"/>
              </a:rPr>
              <a:t>               </a:t>
            </a:r>
            <a:r>
              <a:rPr lang="en-US" sz="2800" dirty="0" err="1">
                <a:solidFill>
                  <a:schemeClr val="accent1">
                    <a:lumMod val="50000"/>
                  </a:schemeClr>
                </a:solidFill>
                <a:latin typeface="MV Boli" pitchFamily="2" charset="0"/>
                <a:cs typeface="MV Boli" pitchFamily="2" charset="0"/>
              </a:rPr>
              <a:t>M</a:t>
            </a:r>
            <a:r>
              <a:rPr lang="en-US" sz="2800" dirty="0" err="1" smtClean="0">
                <a:solidFill>
                  <a:schemeClr val="accent1">
                    <a:lumMod val="50000"/>
                  </a:schemeClr>
                </a:solidFill>
                <a:latin typeface="MV Boli" pitchFamily="2" charset="0"/>
                <a:cs typeface="MV Boli" pitchFamily="2" charset="0"/>
              </a:rPr>
              <a:t>alek.khatabi</a:t>
            </a:r>
            <a:endParaRPr lang="en-US" sz="2800" dirty="0">
              <a:solidFill>
                <a:schemeClr val="accent1">
                  <a:lumMod val="50000"/>
                </a:schemeClr>
              </a:solidFill>
              <a:latin typeface="MV Boli" pitchFamily="2" charset="0"/>
              <a:cs typeface="MV Boli" pitchFamily="2" charset="0"/>
            </a:endParaRPr>
          </a:p>
        </p:txBody>
      </p:sp>
      <p:sp>
        <p:nvSpPr>
          <p:cNvPr id="7" name="TextBox 6"/>
          <p:cNvSpPr txBox="1"/>
          <p:nvPr/>
        </p:nvSpPr>
        <p:spPr>
          <a:xfrm>
            <a:off x="7382552" y="6248400"/>
            <a:ext cx="1063112" cy="369332"/>
          </a:xfrm>
          <a:prstGeom prst="rect">
            <a:avLst/>
          </a:prstGeom>
          <a:noFill/>
        </p:spPr>
        <p:txBody>
          <a:bodyPr wrap="none" rtlCol="0">
            <a:spAutoFit/>
          </a:bodyPr>
          <a:lstStyle/>
          <a:p>
            <a:r>
              <a:rPr lang="en-US" dirty="0" smtClean="0">
                <a:solidFill>
                  <a:srgbClr val="FF0000"/>
                </a:solidFill>
                <a:latin typeface="BRAZIL" pitchFamily="2" charset="2"/>
              </a:rPr>
              <a:t>Spring 90</a:t>
            </a:r>
            <a:endParaRPr lang="en-US" dirty="0">
              <a:solidFill>
                <a:srgbClr val="FF0000"/>
              </a:solidFill>
              <a:latin typeface="BRAZIL" pitchFamily="2" charset="2"/>
            </a:endParaRPr>
          </a:p>
        </p:txBody>
      </p:sp>
    </p:spTree>
    <p:extLst>
      <p:ext uri="{BB962C8B-B14F-4D97-AF65-F5344CB8AC3E}">
        <p14:creationId xmlns:p14="http://schemas.microsoft.com/office/powerpoint/2010/main" val="2029387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634" y="152399"/>
            <a:ext cx="2712602" cy="523220"/>
          </a:xfrm>
          <a:prstGeom prst="rect">
            <a:avLst/>
          </a:prstGeom>
          <a:noFill/>
        </p:spPr>
        <p:txBody>
          <a:bodyPr wrap="none" rtlCol="0">
            <a:spAutoFit/>
          </a:bodyPr>
          <a:lstStyle/>
          <a:p>
            <a:r>
              <a:rPr lang="en-US" sz="2800" b="1" dirty="0">
                <a:solidFill>
                  <a:srgbClr val="FF0000"/>
                </a:solidFill>
                <a:latin typeface="MV Boli" pitchFamily="2" charset="0"/>
                <a:cs typeface="MV Boli" pitchFamily="2" charset="0"/>
              </a:rPr>
              <a:t>Error measures</a:t>
            </a:r>
            <a:endParaRPr lang="en-US" sz="2800" dirty="0">
              <a:solidFill>
                <a:srgbClr val="FF0000"/>
              </a:solidFill>
              <a:latin typeface="MV Boli" pitchFamily="2" charset="0"/>
              <a:cs typeface="MV Boli" pitchFamily="2" charset="0"/>
            </a:endParaRPr>
          </a:p>
        </p:txBody>
      </p:sp>
      <p:sp>
        <p:nvSpPr>
          <p:cNvPr id="3" name="TextBox 2"/>
          <p:cNvSpPr txBox="1"/>
          <p:nvPr/>
        </p:nvSpPr>
        <p:spPr>
          <a:xfrm>
            <a:off x="200634" y="1066800"/>
            <a:ext cx="8943366" cy="1015663"/>
          </a:xfrm>
          <a:prstGeom prst="rect">
            <a:avLst/>
          </a:prstGeom>
          <a:noFill/>
        </p:spPr>
        <p:txBody>
          <a:bodyPr wrap="square" rtlCol="0">
            <a:spAutoFit/>
          </a:bodyPr>
          <a:lstStyle/>
          <a:p>
            <a:r>
              <a:rPr lang="en-US" sz="2000" dirty="0" smtClean="0">
                <a:latin typeface="MV Boli" pitchFamily="2" charset="0"/>
                <a:cs typeface="MV Boli" pitchFamily="2" charset="0"/>
              </a:rPr>
              <a:t>In </a:t>
            </a:r>
            <a:r>
              <a:rPr lang="en-US" sz="2000" dirty="0">
                <a:latin typeface="MV Boli" pitchFamily="2" charset="0"/>
                <a:cs typeface="MV Boli" pitchFamily="2" charset="0"/>
              </a:rPr>
              <a:t>the training phase, 10-fold </a:t>
            </a:r>
            <a:r>
              <a:rPr lang="en-US" sz="2000" dirty="0" smtClean="0">
                <a:latin typeface="MV Boli" pitchFamily="2" charset="0"/>
                <a:cs typeface="MV Boli" pitchFamily="2" charset="0"/>
              </a:rPr>
              <a:t>cross-validation is </a:t>
            </a:r>
            <a:r>
              <a:rPr lang="en-US" sz="2000" dirty="0">
                <a:latin typeface="MV Boli" pitchFamily="2" charset="0"/>
                <a:cs typeface="MV Boli" pitchFamily="2" charset="0"/>
              </a:rPr>
              <a:t>used. Denoting the 10 subsets of CL as CL,1, CL,2, . . . , CL,10, </a:t>
            </a:r>
            <a:r>
              <a:rPr lang="en-US" sz="2000" dirty="0" smtClean="0">
                <a:latin typeface="MV Boli" pitchFamily="2" charset="0"/>
                <a:cs typeface="MV Boli" pitchFamily="2" charset="0"/>
              </a:rPr>
              <a:t>the cross-validation </a:t>
            </a:r>
            <a:r>
              <a:rPr lang="en-US" sz="2000" dirty="0">
                <a:latin typeface="MV Boli" pitchFamily="2" charset="0"/>
                <a:cs typeface="MV Boli" pitchFamily="2" charset="0"/>
              </a:rPr>
              <a:t>MSE is defined as</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856658"/>
            <a:ext cx="2667000" cy="138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1145" y="4267200"/>
            <a:ext cx="2909455"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00634" y="3237783"/>
            <a:ext cx="8790966" cy="1323439"/>
          </a:xfrm>
          <a:prstGeom prst="rect">
            <a:avLst/>
          </a:prstGeom>
          <a:noFill/>
        </p:spPr>
        <p:txBody>
          <a:bodyPr wrap="square" rtlCol="0">
            <a:spAutoFit/>
          </a:bodyPr>
          <a:lstStyle/>
          <a:p>
            <a:r>
              <a:rPr lang="en-US" sz="2000" dirty="0">
                <a:latin typeface="MV Boli" pitchFamily="2" charset="0"/>
                <a:cs typeface="MV Boli" pitchFamily="2" charset="0"/>
              </a:rPr>
              <a:t>where ˆ</a:t>
            </a:r>
            <a:r>
              <a:rPr lang="en-US" sz="2000" dirty="0" err="1">
                <a:latin typeface="MV Boli" pitchFamily="2" charset="0"/>
                <a:cs typeface="MV Boli" pitchFamily="2" charset="0"/>
              </a:rPr>
              <a:t>yi</a:t>
            </a:r>
            <a:r>
              <a:rPr lang="en-US" sz="2000" dirty="0">
                <a:latin typeface="MV Boli" pitchFamily="2" charset="0"/>
                <a:cs typeface="MV Boli" pitchFamily="2" charset="0"/>
              </a:rPr>
              <a:t> represents the estimated concentration and each </a:t>
            </a:r>
            <a:r>
              <a:rPr lang="en-US" sz="2000" dirty="0" err="1">
                <a:latin typeface="MV Boli" pitchFamily="2" charset="0"/>
                <a:cs typeface="MV Boli" pitchFamily="2" charset="0"/>
              </a:rPr>
              <a:t>MSEV,j</a:t>
            </a:r>
            <a:endParaRPr lang="en-US" sz="2000" dirty="0">
              <a:latin typeface="MV Boli" pitchFamily="2" charset="0"/>
              <a:cs typeface="MV Boli" pitchFamily="2" charset="0"/>
            </a:endParaRPr>
          </a:p>
          <a:p>
            <a:r>
              <a:rPr lang="en-US" sz="2000" dirty="0">
                <a:latin typeface="MV Boli" pitchFamily="2" charset="0"/>
                <a:cs typeface="MV Boli" pitchFamily="2" charset="0"/>
              </a:rPr>
              <a:t>is associated to a model that has been trained with the set CL \ </a:t>
            </a:r>
            <a:r>
              <a:rPr lang="en-US" sz="2000" dirty="0" err="1" smtClean="0">
                <a:latin typeface="MV Boli" pitchFamily="2" charset="0"/>
                <a:cs typeface="MV Boli" pitchFamily="2" charset="0"/>
              </a:rPr>
              <a:t>CL,j</a:t>
            </a:r>
            <a:endParaRPr lang="en-US" sz="2000" dirty="0">
              <a:latin typeface="MV Boli" pitchFamily="2" charset="0"/>
              <a:cs typeface="MV Boli" pitchFamily="2" charset="0"/>
            </a:endParaRPr>
          </a:p>
          <a:p>
            <a:r>
              <a:rPr lang="en-US" sz="2000" dirty="0" smtClean="0">
                <a:latin typeface="MV Boli" pitchFamily="2" charset="0"/>
                <a:cs typeface="MV Boli" pitchFamily="2" charset="0"/>
              </a:rPr>
              <a:t>The </a:t>
            </a:r>
            <a:r>
              <a:rPr lang="en-US" sz="2000" dirty="0" err="1">
                <a:latin typeface="MV Boli" pitchFamily="2" charset="0"/>
                <a:cs typeface="MV Boli" pitchFamily="2" charset="0"/>
              </a:rPr>
              <a:t>generalisation</a:t>
            </a:r>
            <a:r>
              <a:rPr lang="en-US" sz="2000" dirty="0">
                <a:latin typeface="MV Boli" pitchFamily="2" charset="0"/>
                <a:cs typeface="MV Boli" pitchFamily="2" charset="0"/>
              </a:rPr>
              <a:t> performance is estimated by simulating</a:t>
            </a:r>
          </a:p>
          <a:p>
            <a:r>
              <a:rPr lang="en-US" sz="2000" dirty="0">
                <a:latin typeface="MV Boli" pitchFamily="2" charset="0"/>
                <a:cs typeface="MV Boli" pitchFamily="2" charset="0"/>
              </a:rPr>
              <a:t>the prediction model on the test set CT </a:t>
            </a:r>
            <a:r>
              <a:rPr lang="en-US" sz="2000" dirty="0" smtClean="0">
                <a:latin typeface="MV Boli" pitchFamily="2" charset="0"/>
                <a:cs typeface="MV Boli" pitchFamily="2" charset="0"/>
              </a:rPr>
              <a:t>.</a:t>
            </a:r>
            <a:endParaRPr lang="en-US" sz="2000" dirty="0">
              <a:latin typeface="MV Boli" pitchFamily="2" charset="0"/>
              <a:cs typeface="MV Boli" pitchFamily="2" charset="0"/>
            </a:endParaRPr>
          </a:p>
        </p:txBody>
      </p:sp>
      <p:sp>
        <p:nvSpPr>
          <p:cNvPr id="5" name="TextBox 4"/>
          <p:cNvSpPr txBox="1"/>
          <p:nvPr/>
        </p:nvSpPr>
        <p:spPr>
          <a:xfrm>
            <a:off x="200634" y="5429980"/>
            <a:ext cx="8971075" cy="1015663"/>
          </a:xfrm>
          <a:prstGeom prst="rect">
            <a:avLst/>
          </a:prstGeom>
          <a:noFill/>
        </p:spPr>
        <p:txBody>
          <a:bodyPr wrap="square" rtlCol="0">
            <a:spAutoFit/>
          </a:bodyPr>
          <a:lstStyle/>
          <a:p>
            <a:r>
              <a:rPr lang="en-US" sz="2000" dirty="0">
                <a:latin typeface="MV Boli" pitchFamily="2" charset="0"/>
                <a:cs typeface="MV Boli" pitchFamily="2" charset="0"/>
              </a:rPr>
              <a:t>However, since the test sets are rather small, the MSET is </a:t>
            </a:r>
            <a:r>
              <a:rPr lang="en-US" sz="2000" dirty="0" smtClean="0">
                <a:latin typeface="MV Boli" pitchFamily="2" charset="0"/>
                <a:cs typeface="MV Boli" pitchFamily="2" charset="0"/>
              </a:rPr>
              <a:t>not very </a:t>
            </a:r>
            <a:r>
              <a:rPr lang="en-US" sz="2000" dirty="0">
                <a:latin typeface="MV Boli" pitchFamily="2" charset="0"/>
                <a:cs typeface="MV Boli" pitchFamily="2" charset="0"/>
              </a:rPr>
              <a:t>reliable error measure and thus the validation errors </a:t>
            </a:r>
            <a:r>
              <a:rPr lang="en-US" sz="2000" dirty="0" smtClean="0">
                <a:latin typeface="MV Boli" pitchFamily="2" charset="0"/>
                <a:cs typeface="MV Boli" pitchFamily="2" charset="0"/>
              </a:rPr>
              <a:t>must also </a:t>
            </a:r>
            <a:r>
              <a:rPr lang="en-US" sz="2000" dirty="0">
                <a:latin typeface="MV Boli" pitchFamily="2" charset="0"/>
                <a:cs typeface="MV Boli" pitchFamily="2" charset="0"/>
              </a:rPr>
              <a:t>be taken into consideration when interpreting the results.</a:t>
            </a:r>
          </a:p>
        </p:txBody>
      </p:sp>
    </p:spTree>
    <p:extLst>
      <p:ext uri="{BB962C8B-B14F-4D97-AF65-F5344CB8AC3E}">
        <p14:creationId xmlns:p14="http://schemas.microsoft.com/office/powerpoint/2010/main" val="503837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838200"/>
          </a:xfrm>
        </p:spPr>
        <p:txBody>
          <a:bodyPr>
            <a:normAutofit/>
          </a:bodyPr>
          <a:lstStyle/>
          <a:p>
            <a:r>
              <a:rPr lang="en-US" sz="3200" b="1" dirty="0">
                <a:solidFill>
                  <a:srgbClr val="FF0000"/>
                </a:solidFill>
                <a:latin typeface="MV Boli" pitchFamily="2" charset="0"/>
                <a:cs typeface="MV Boli" pitchFamily="2" charset="0"/>
              </a:rPr>
              <a:t>Selecting number of basis functions</a:t>
            </a:r>
            <a:endParaRPr lang="en-US" sz="3200" dirty="0">
              <a:solidFill>
                <a:srgbClr val="FF0000"/>
              </a:solidFill>
              <a:latin typeface="MV Boli" pitchFamily="2" charset="0"/>
              <a:cs typeface="MV Boli" pitchFamily="2" charset="0"/>
            </a:endParaRPr>
          </a:p>
        </p:txBody>
      </p:sp>
      <p:sp>
        <p:nvSpPr>
          <p:cNvPr id="3" name="Subtitle 2"/>
          <p:cNvSpPr>
            <a:spLocks noGrp="1"/>
          </p:cNvSpPr>
          <p:nvPr>
            <p:ph type="subTitle" idx="1"/>
          </p:nvPr>
        </p:nvSpPr>
        <p:spPr>
          <a:xfrm>
            <a:off x="533400" y="1447800"/>
            <a:ext cx="8077200" cy="4876800"/>
          </a:xfrm>
        </p:spPr>
        <p:txBody>
          <a:bodyPr>
            <a:noAutofit/>
          </a:bodyPr>
          <a:lstStyle/>
          <a:p>
            <a:pPr algn="l"/>
            <a:r>
              <a:rPr lang="en-US" sz="2400" dirty="0" smtClean="0">
                <a:solidFill>
                  <a:schemeClr val="tx1">
                    <a:lumMod val="95000"/>
                    <a:lumOff val="5000"/>
                  </a:schemeClr>
                </a:solidFill>
                <a:latin typeface="MV Boli" pitchFamily="2" charset="0"/>
                <a:cs typeface="MV Boli" pitchFamily="2" charset="0"/>
              </a:rPr>
              <a:t>The </a:t>
            </a:r>
            <a:r>
              <a:rPr lang="en-US" sz="2400" dirty="0">
                <a:solidFill>
                  <a:schemeClr val="tx1">
                    <a:lumMod val="95000"/>
                    <a:lumOff val="5000"/>
                  </a:schemeClr>
                </a:solidFill>
                <a:latin typeface="MV Boli" pitchFamily="2" charset="0"/>
                <a:cs typeface="MV Boli" pitchFamily="2" charset="0"/>
              </a:rPr>
              <a:t>maximum number of functions was 25, 36 and 35 for </a:t>
            </a:r>
            <a:r>
              <a:rPr lang="en-US" sz="2400" dirty="0" err="1" smtClean="0">
                <a:solidFill>
                  <a:schemeClr val="tx1">
                    <a:lumMod val="95000"/>
                    <a:lumOff val="5000"/>
                  </a:schemeClr>
                </a:solidFill>
                <a:latin typeface="MV Boli" pitchFamily="2" charset="0"/>
                <a:cs typeface="MV Boli" pitchFamily="2" charset="0"/>
              </a:rPr>
              <a:t>Tecator</a:t>
            </a:r>
            <a:r>
              <a:rPr lang="en-US" sz="2400" dirty="0" smtClean="0">
                <a:solidFill>
                  <a:schemeClr val="tx1">
                    <a:lumMod val="95000"/>
                    <a:lumOff val="5000"/>
                  </a:schemeClr>
                </a:solidFill>
                <a:latin typeface="MV Boli" pitchFamily="2" charset="0"/>
                <a:cs typeface="MV Boli" pitchFamily="2" charset="0"/>
              </a:rPr>
              <a:t>, wine </a:t>
            </a:r>
            <a:r>
              <a:rPr lang="en-US" sz="2400" dirty="0">
                <a:solidFill>
                  <a:schemeClr val="tx1">
                    <a:lumMod val="95000"/>
                    <a:lumOff val="5000"/>
                  </a:schemeClr>
                </a:solidFill>
                <a:latin typeface="MV Boli" pitchFamily="2" charset="0"/>
                <a:cs typeface="MV Boli" pitchFamily="2" charset="0"/>
              </a:rPr>
              <a:t>and juice datasets, </a:t>
            </a:r>
            <a:r>
              <a:rPr lang="en-US" sz="2400" dirty="0" smtClean="0">
                <a:solidFill>
                  <a:schemeClr val="tx1">
                    <a:lumMod val="95000"/>
                    <a:lumOff val="5000"/>
                  </a:schemeClr>
                </a:solidFill>
                <a:latin typeface="MV Boli" pitchFamily="2" charset="0"/>
                <a:cs typeface="MV Boli" pitchFamily="2" charset="0"/>
              </a:rPr>
              <a:t>respectively.</a:t>
            </a:r>
          </a:p>
          <a:p>
            <a:pPr algn="l"/>
            <a:r>
              <a:rPr lang="en-US" sz="2400" dirty="0" smtClean="0">
                <a:solidFill>
                  <a:schemeClr val="tx1">
                    <a:lumMod val="95000"/>
                    <a:lumOff val="5000"/>
                  </a:schemeClr>
                </a:solidFill>
                <a:latin typeface="MV Boli" pitchFamily="2" charset="0"/>
                <a:cs typeface="MV Boli" pitchFamily="2" charset="0"/>
              </a:rPr>
              <a:t>However, it </a:t>
            </a:r>
            <a:r>
              <a:rPr lang="en-US" sz="2400" dirty="0">
                <a:solidFill>
                  <a:schemeClr val="tx1">
                    <a:lumMod val="95000"/>
                    <a:lumOff val="5000"/>
                  </a:schemeClr>
                </a:solidFill>
                <a:latin typeface="MV Boli" pitchFamily="2" charset="0"/>
                <a:cs typeface="MV Boli" pitchFamily="2" charset="0"/>
              </a:rPr>
              <a:t>should be noted that the Gaussian basis functions </a:t>
            </a:r>
            <a:r>
              <a:rPr lang="en-US" sz="2400" dirty="0" smtClean="0">
                <a:solidFill>
                  <a:schemeClr val="tx1">
                    <a:lumMod val="95000"/>
                    <a:lumOff val="5000"/>
                  </a:schemeClr>
                </a:solidFill>
                <a:latin typeface="MV Boli" pitchFamily="2" charset="0"/>
                <a:cs typeface="MV Boli" pitchFamily="2" charset="0"/>
              </a:rPr>
              <a:t>provide a </a:t>
            </a:r>
            <a:r>
              <a:rPr lang="en-US" sz="2400" dirty="0">
                <a:solidFill>
                  <a:schemeClr val="tx1">
                    <a:lumMod val="95000"/>
                    <a:lumOff val="5000"/>
                  </a:schemeClr>
                </a:solidFill>
                <a:latin typeface="MV Boli" pitchFamily="2" charset="0"/>
                <a:cs typeface="MV Boli" pitchFamily="2" charset="0"/>
              </a:rPr>
              <a:t>more accurate fit that B-splines of the same dimension. </a:t>
            </a:r>
          </a:p>
          <a:p>
            <a:pPr algn="l"/>
            <a:r>
              <a:rPr lang="en-US" sz="2400" dirty="0" smtClean="0">
                <a:solidFill>
                  <a:schemeClr val="tx1">
                    <a:lumMod val="95000"/>
                    <a:lumOff val="5000"/>
                  </a:schemeClr>
                </a:solidFill>
                <a:latin typeface="MV Boli" pitchFamily="2" charset="0"/>
                <a:cs typeface="MV Boli" pitchFamily="2" charset="0"/>
              </a:rPr>
              <a:t>The </a:t>
            </a:r>
            <a:r>
              <a:rPr lang="en-US" sz="2400" dirty="0">
                <a:solidFill>
                  <a:schemeClr val="tx1">
                    <a:lumMod val="95000"/>
                    <a:lumOff val="5000"/>
                  </a:schemeClr>
                </a:solidFill>
                <a:latin typeface="MV Boli" pitchFamily="2" charset="0"/>
                <a:cs typeface="MV Boli" pitchFamily="2" charset="0"/>
              </a:rPr>
              <a:t>number of latent </a:t>
            </a:r>
            <a:r>
              <a:rPr lang="en-US" sz="2400" dirty="0" smtClean="0">
                <a:solidFill>
                  <a:schemeClr val="tx1">
                    <a:lumMod val="95000"/>
                    <a:lumOff val="5000"/>
                  </a:schemeClr>
                </a:solidFill>
                <a:latin typeface="MV Boli" pitchFamily="2" charset="0"/>
                <a:cs typeface="MV Boli" pitchFamily="2" charset="0"/>
              </a:rPr>
              <a:t>variables (in </a:t>
            </a:r>
            <a:r>
              <a:rPr lang="en-US" sz="2400" dirty="0">
                <a:solidFill>
                  <a:schemeClr val="tx1">
                    <a:lumMod val="95000"/>
                    <a:lumOff val="5000"/>
                  </a:schemeClr>
                </a:solidFill>
                <a:latin typeface="MV Boli" pitchFamily="2" charset="0"/>
                <a:cs typeface="MV Boli" pitchFamily="2" charset="0"/>
              </a:rPr>
              <a:t>PLS) and number of </a:t>
            </a:r>
            <a:r>
              <a:rPr lang="en-US" sz="2400" dirty="0" smtClean="0">
                <a:solidFill>
                  <a:schemeClr val="tx1">
                    <a:lumMod val="95000"/>
                    <a:lumOff val="5000"/>
                  </a:schemeClr>
                </a:solidFill>
                <a:latin typeface="MV Boli" pitchFamily="2" charset="0"/>
                <a:cs typeface="MV Boli" pitchFamily="2" charset="0"/>
              </a:rPr>
              <a:t>pc </a:t>
            </a:r>
            <a:r>
              <a:rPr lang="en-US" sz="2400" dirty="0">
                <a:solidFill>
                  <a:schemeClr val="tx1">
                    <a:lumMod val="95000"/>
                    <a:lumOff val="5000"/>
                  </a:schemeClr>
                </a:solidFill>
                <a:latin typeface="MV Boli" pitchFamily="2" charset="0"/>
                <a:cs typeface="MV Boli" pitchFamily="2" charset="0"/>
              </a:rPr>
              <a:t>(in PCA) were </a:t>
            </a:r>
            <a:r>
              <a:rPr lang="en-US" sz="2400" dirty="0" smtClean="0">
                <a:solidFill>
                  <a:schemeClr val="tx1">
                    <a:lumMod val="95000"/>
                    <a:lumOff val="5000"/>
                  </a:schemeClr>
                </a:solidFill>
                <a:latin typeface="MV Boli" pitchFamily="2" charset="0"/>
                <a:cs typeface="MV Boli" pitchFamily="2" charset="0"/>
              </a:rPr>
              <a:t>selected using </a:t>
            </a:r>
            <a:r>
              <a:rPr lang="en-US" sz="2400" dirty="0">
                <a:solidFill>
                  <a:schemeClr val="tx1">
                    <a:lumMod val="95000"/>
                    <a:lumOff val="5000"/>
                  </a:schemeClr>
                </a:solidFill>
                <a:latin typeface="MV Boli" pitchFamily="2" charset="0"/>
                <a:cs typeface="MV Boli" pitchFamily="2" charset="0"/>
              </a:rPr>
              <a:t>the same 10-fold </a:t>
            </a:r>
            <a:r>
              <a:rPr lang="en-US" sz="2400" dirty="0" smtClean="0">
                <a:solidFill>
                  <a:schemeClr val="tx1">
                    <a:lumMod val="95000"/>
                    <a:lumOff val="5000"/>
                  </a:schemeClr>
                </a:solidFill>
                <a:latin typeface="MV Boli" pitchFamily="2" charset="0"/>
                <a:cs typeface="MV Boli" pitchFamily="2" charset="0"/>
              </a:rPr>
              <a:t>cross-validation.</a:t>
            </a:r>
          </a:p>
          <a:p>
            <a:pPr algn="l"/>
            <a:r>
              <a:rPr lang="en-US" sz="2400" dirty="0" smtClean="0">
                <a:solidFill>
                  <a:schemeClr val="tx1">
                    <a:lumMod val="95000"/>
                    <a:lumOff val="5000"/>
                  </a:schemeClr>
                </a:solidFill>
                <a:latin typeface="MV Boli" pitchFamily="2" charset="0"/>
                <a:cs typeface="MV Boli" pitchFamily="2" charset="0"/>
              </a:rPr>
              <a:t>The </a:t>
            </a:r>
            <a:r>
              <a:rPr lang="en-US" sz="2400" dirty="0">
                <a:solidFill>
                  <a:schemeClr val="tx1">
                    <a:lumMod val="95000"/>
                    <a:lumOff val="5000"/>
                  </a:schemeClr>
                </a:solidFill>
                <a:latin typeface="MV Boli" pitchFamily="2" charset="0"/>
                <a:cs typeface="MV Boli" pitchFamily="2" charset="0"/>
              </a:rPr>
              <a:t>number </a:t>
            </a:r>
            <a:r>
              <a:rPr lang="en-US" sz="2400" dirty="0" smtClean="0">
                <a:solidFill>
                  <a:schemeClr val="tx1">
                    <a:lumMod val="95000"/>
                    <a:lumOff val="5000"/>
                  </a:schemeClr>
                </a:solidFill>
                <a:latin typeface="MV Boli" pitchFamily="2" charset="0"/>
                <a:cs typeface="MV Boli" pitchFamily="2" charset="0"/>
              </a:rPr>
              <a:t>of basis </a:t>
            </a:r>
            <a:r>
              <a:rPr lang="en-US" sz="2400" dirty="0">
                <a:solidFill>
                  <a:schemeClr val="tx1">
                    <a:lumMod val="95000"/>
                    <a:lumOff val="5000"/>
                  </a:schemeClr>
                </a:solidFill>
                <a:latin typeface="MV Boli" pitchFamily="2" charset="0"/>
                <a:cs typeface="MV Boli" pitchFamily="2" charset="0"/>
              </a:rPr>
              <a:t>functions was also selected using the same criterion. </a:t>
            </a:r>
            <a:r>
              <a:rPr lang="en-US" sz="2400" dirty="0" smtClean="0">
                <a:solidFill>
                  <a:schemeClr val="tx1">
                    <a:lumMod val="95000"/>
                    <a:lumOff val="5000"/>
                  </a:schemeClr>
                </a:solidFill>
                <a:latin typeface="MV Boli" pitchFamily="2" charset="0"/>
                <a:cs typeface="MV Boli" pitchFamily="2" charset="0"/>
              </a:rPr>
              <a:t>Furthermore, to </a:t>
            </a:r>
            <a:r>
              <a:rPr lang="en-US" sz="2400" dirty="0">
                <a:solidFill>
                  <a:schemeClr val="tx1">
                    <a:lumMod val="95000"/>
                    <a:lumOff val="5000"/>
                  </a:schemeClr>
                </a:solidFill>
                <a:latin typeface="MV Boli" pitchFamily="2" charset="0"/>
                <a:cs typeface="MV Boli" pitchFamily="2" charset="0"/>
              </a:rPr>
              <a:t>illustrate the effect of the Gaussian fitting, all </a:t>
            </a:r>
            <a:r>
              <a:rPr lang="en-US" sz="2400" dirty="0" smtClean="0">
                <a:solidFill>
                  <a:schemeClr val="tx1">
                    <a:lumMod val="95000"/>
                    <a:lumOff val="5000"/>
                  </a:schemeClr>
                </a:solidFill>
                <a:latin typeface="MV Boli" pitchFamily="2" charset="0"/>
                <a:cs typeface="MV Boli" pitchFamily="2" charset="0"/>
              </a:rPr>
              <a:t>the three </a:t>
            </a:r>
            <a:r>
              <a:rPr lang="en-US" sz="2400" dirty="0">
                <a:solidFill>
                  <a:schemeClr val="tx1">
                    <a:lumMod val="95000"/>
                    <a:lumOff val="5000"/>
                  </a:schemeClr>
                </a:solidFill>
                <a:latin typeface="MV Boli" pitchFamily="2" charset="0"/>
                <a:cs typeface="MV Boli" pitchFamily="2" charset="0"/>
              </a:rPr>
              <a:t>models, PCA, PLS and LS-SVM, were trained with the </a:t>
            </a:r>
            <a:r>
              <a:rPr lang="en-US" sz="2400" dirty="0" smtClean="0">
                <a:solidFill>
                  <a:schemeClr val="tx1">
                    <a:lumMod val="95000"/>
                    <a:lumOff val="5000"/>
                  </a:schemeClr>
                </a:solidFill>
                <a:latin typeface="MV Boli" pitchFamily="2" charset="0"/>
                <a:cs typeface="MV Boli" pitchFamily="2" charset="0"/>
              </a:rPr>
              <a:t>raw spectral </a:t>
            </a:r>
            <a:r>
              <a:rPr lang="en-US" sz="2400" dirty="0">
                <a:solidFill>
                  <a:schemeClr val="tx1">
                    <a:lumMod val="95000"/>
                    <a:lumOff val="5000"/>
                  </a:schemeClr>
                </a:solidFill>
                <a:latin typeface="MV Boli" pitchFamily="2" charset="0"/>
                <a:cs typeface="MV Boli" pitchFamily="2" charset="0"/>
              </a:rPr>
              <a:t>data as well</a:t>
            </a:r>
            <a:r>
              <a:rPr lang="en-US" sz="2400" dirty="0" smtClean="0">
                <a:solidFill>
                  <a:schemeClr val="tx1">
                    <a:lumMod val="95000"/>
                    <a:lumOff val="5000"/>
                  </a:schemeClr>
                </a:solidFill>
                <a:latin typeface="MV Boli" pitchFamily="2" charset="0"/>
                <a:cs typeface="MV Boli" pitchFamily="2" charset="0"/>
              </a:rPr>
              <a:t>.</a:t>
            </a:r>
            <a:endParaRPr lang="en-US" sz="2400" dirty="0">
              <a:solidFill>
                <a:schemeClr val="tx1">
                  <a:lumMod val="95000"/>
                  <a:lumOff val="5000"/>
                </a:schemeClr>
              </a:solidFill>
              <a:latin typeface="MV Boli" pitchFamily="2" charset="0"/>
              <a:cs typeface="MV Boli" pitchFamily="2" charset="0"/>
            </a:endParaRPr>
          </a:p>
          <a:p>
            <a:pPr algn="l"/>
            <a:endParaRPr lang="en-US" sz="2400" dirty="0">
              <a:latin typeface="MV Boli" pitchFamily="2" charset="0"/>
              <a:cs typeface="MV Boli" pitchFamily="2" charset="0"/>
            </a:endParaRPr>
          </a:p>
        </p:txBody>
      </p:sp>
    </p:spTree>
    <p:extLst>
      <p:ext uri="{BB962C8B-B14F-4D97-AF65-F5344CB8AC3E}">
        <p14:creationId xmlns:p14="http://schemas.microsoft.com/office/powerpoint/2010/main" val="128610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143000"/>
            <a:ext cx="75438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39436" y="219670"/>
            <a:ext cx="8686800" cy="707886"/>
          </a:xfrm>
          <a:prstGeom prst="rect">
            <a:avLst/>
          </a:prstGeom>
          <a:noFill/>
        </p:spPr>
        <p:txBody>
          <a:bodyPr wrap="square" rtlCol="0">
            <a:spAutoFit/>
          </a:bodyPr>
          <a:lstStyle/>
          <a:p>
            <a:r>
              <a:rPr lang="en-US" sz="2000" dirty="0" smtClean="0">
                <a:solidFill>
                  <a:srgbClr val="FF0000"/>
                </a:solidFill>
                <a:latin typeface="MV Boli" pitchFamily="2" charset="0"/>
                <a:cs typeface="MV Boli" pitchFamily="2" charset="0"/>
              </a:rPr>
              <a:t>Note:</a:t>
            </a:r>
            <a:r>
              <a:rPr lang="en-US" sz="2000" dirty="0" smtClean="0">
                <a:latin typeface="MV Boli" pitchFamily="2" charset="0"/>
                <a:cs typeface="MV Boli" pitchFamily="2" charset="0"/>
              </a:rPr>
              <a:t> learning </a:t>
            </a:r>
            <a:r>
              <a:rPr lang="en-US" sz="2000" dirty="0">
                <a:latin typeface="MV Boli" pitchFamily="2" charset="0"/>
                <a:cs typeface="MV Boli" pitchFamily="2" charset="0"/>
              </a:rPr>
              <a:t>sets </a:t>
            </a:r>
            <a:r>
              <a:rPr lang="en-US" sz="2000" dirty="0" smtClean="0">
                <a:latin typeface="MV Boli" pitchFamily="2" charset="0"/>
                <a:cs typeface="MV Boli" pitchFamily="2" charset="0"/>
              </a:rPr>
              <a:t>were randomly </a:t>
            </a:r>
            <a:r>
              <a:rPr lang="en-US" sz="2000" dirty="0">
                <a:latin typeface="MV Boli" pitchFamily="2" charset="0"/>
                <a:cs typeface="MV Boli" pitchFamily="2" charset="0"/>
              </a:rPr>
              <a:t>permutated. The same permutation was used in all </a:t>
            </a:r>
            <a:r>
              <a:rPr lang="en-US" sz="2000" dirty="0" smtClean="0">
                <a:latin typeface="MV Boli" pitchFamily="2" charset="0"/>
                <a:cs typeface="MV Boli" pitchFamily="2" charset="0"/>
              </a:rPr>
              <a:t>tests to </a:t>
            </a:r>
            <a:r>
              <a:rPr lang="en-US" sz="2000" dirty="0">
                <a:latin typeface="MV Boli" pitchFamily="2" charset="0"/>
                <a:cs typeface="MV Boli" pitchFamily="2" charset="0"/>
              </a:rPr>
              <a:t>obtain fully comparable results</a:t>
            </a:r>
          </a:p>
        </p:txBody>
      </p:sp>
    </p:spTree>
    <p:extLst>
      <p:ext uri="{BB962C8B-B14F-4D97-AF65-F5344CB8AC3E}">
        <p14:creationId xmlns:p14="http://schemas.microsoft.com/office/powerpoint/2010/main" val="318720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533400"/>
            <a:ext cx="7696199"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1569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81000"/>
            <a:ext cx="7239000" cy="541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0571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4600" y="638751"/>
            <a:ext cx="4087979" cy="584775"/>
          </a:xfrm>
          <a:prstGeom prst="rect">
            <a:avLst/>
          </a:prstGeom>
          <a:noFill/>
        </p:spPr>
        <p:txBody>
          <a:bodyPr wrap="none" rtlCol="0">
            <a:spAutoFit/>
          </a:bodyPr>
          <a:lstStyle/>
          <a:p>
            <a:r>
              <a:rPr lang="en-US" sz="3200" b="1" dirty="0">
                <a:solidFill>
                  <a:srgbClr val="FF0000"/>
                </a:solidFill>
                <a:latin typeface="MV Boli" pitchFamily="2" charset="0"/>
                <a:cs typeface="MV Boli" pitchFamily="2" charset="0"/>
              </a:rPr>
              <a:t>FB variable selection</a:t>
            </a:r>
            <a:endParaRPr lang="en-US" sz="3200" dirty="0">
              <a:solidFill>
                <a:srgbClr val="FF0000"/>
              </a:solidFill>
              <a:latin typeface="MV Boli" pitchFamily="2" charset="0"/>
              <a:cs typeface="MV Boli" pitchFamily="2" charset="0"/>
            </a:endParaRPr>
          </a:p>
        </p:txBody>
      </p:sp>
      <p:sp>
        <p:nvSpPr>
          <p:cNvPr id="4" name="TextBox 3"/>
          <p:cNvSpPr txBox="1"/>
          <p:nvPr/>
        </p:nvSpPr>
        <p:spPr>
          <a:xfrm>
            <a:off x="508553" y="1524000"/>
            <a:ext cx="8404865" cy="3477875"/>
          </a:xfrm>
          <a:prstGeom prst="rect">
            <a:avLst/>
          </a:prstGeom>
          <a:noFill/>
        </p:spPr>
        <p:txBody>
          <a:bodyPr wrap="none" rtlCol="0">
            <a:spAutoFit/>
          </a:bodyPr>
          <a:lstStyle/>
          <a:p>
            <a:r>
              <a:rPr lang="en-US" sz="2000" dirty="0">
                <a:latin typeface="MV Boli" pitchFamily="2" charset="0"/>
                <a:cs typeface="MV Boli" pitchFamily="2" charset="0"/>
              </a:rPr>
              <a:t>In the case of the </a:t>
            </a:r>
            <a:r>
              <a:rPr lang="en-US" sz="2000" dirty="0" err="1">
                <a:latin typeface="MV Boli" pitchFamily="2" charset="0"/>
                <a:cs typeface="MV Boli" pitchFamily="2" charset="0"/>
              </a:rPr>
              <a:t>Tecator</a:t>
            </a:r>
            <a:r>
              <a:rPr lang="en-US" sz="2000" dirty="0">
                <a:latin typeface="MV Boli" pitchFamily="2" charset="0"/>
                <a:cs typeface="MV Boli" pitchFamily="2" charset="0"/>
              </a:rPr>
              <a:t> dataset, the number of Gaussian basis</a:t>
            </a:r>
          </a:p>
          <a:p>
            <a:r>
              <a:rPr lang="en-US" sz="2000" dirty="0">
                <a:latin typeface="MV Boli" pitchFamily="2" charset="0"/>
                <a:cs typeface="MV Boli" pitchFamily="2" charset="0"/>
              </a:rPr>
              <a:t>functions was 16, out of which 10were selected by the FB process.</a:t>
            </a:r>
          </a:p>
          <a:p>
            <a:r>
              <a:rPr lang="en-US" sz="2000" dirty="0">
                <a:latin typeface="MV Boli" pitchFamily="2" charset="0"/>
                <a:cs typeface="MV Boli" pitchFamily="2" charset="0"/>
              </a:rPr>
              <a:t>Using the B-spline basis, 24 functions were chosen, out of </a:t>
            </a:r>
            <a:r>
              <a:rPr lang="en-US" sz="2000" dirty="0" smtClean="0">
                <a:latin typeface="MV Boli" pitchFamily="2" charset="0"/>
                <a:cs typeface="MV Boli" pitchFamily="2" charset="0"/>
              </a:rPr>
              <a:t>which</a:t>
            </a:r>
          </a:p>
          <a:p>
            <a:r>
              <a:rPr lang="en-US" sz="2000" dirty="0">
                <a:latin typeface="MV Boli" pitchFamily="2" charset="0"/>
                <a:cs typeface="MV Boli" pitchFamily="2" charset="0"/>
              </a:rPr>
              <a:t>11 were selected. For the Wine dataset, Gaussian fitting resulted</a:t>
            </a:r>
          </a:p>
          <a:p>
            <a:r>
              <a:rPr lang="en-US" sz="2000" dirty="0">
                <a:latin typeface="MV Boli" pitchFamily="2" charset="0"/>
                <a:cs typeface="MV Boli" pitchFamily="2" charset="0"/>
              </a:rPr>
              <a:t>in 13 variables out of which 8 were selected while B-spline fitting</a:t>
            </a:r>
          </a:p>
          <a:p>
            <a:r>
              <a:rPr lang="en-US" sz="2000" dirty="0">
                <a:latin typeface="MV Boli" pitchFamily="2" charset="0"/>
                <a:cs typeface="MV Boli" pitchFamily="2" charset="0"/>
              </a:rPr>
              <a:t>resulted in 35 variables out of which 15 were selected. The results</a:t>
            </a:r>
          </a:p>
          <a:p>
            <a:r>
              <a:rPr lang="en-US" sz="2000" dirty="0">
                <a:latin typeface="MV Boli" pitchFamily="2" charset="0"/>
                <a:cs typeface="MV Boli" pitchFamily="2" charset="0"/>
              </a:rPr>
              <a:t>obtained with the juice dataset are similar: Gaussian fitting</a:t>
            </a:r>
          </a:p>
          <a:p>
            <a:r>
              <a:rPr lang="en-US" sz="2000" dirty="0">
                <a:latin typeface="MV Boli" pitchFamily="2" charset="0"/>
                <a:cs typeface="MV Boli" pitchFamily="2" charset="0"/>
              </a:rPr>
              <a:t>resulted in 32 variables out of which 9 were selected and B-spline</a:t>
            </a:r>
          </a:p>
          <a:p>
            <a:r>
              <a:rPr lang="en-US" sz="2000" dirty="0">
                <a:latin typeface="MV Boli" pitchFamily="2" charset="0"/>
                <a:cs typeface="MV Boli" pitchFamily="2" charset="0"/>
              </a:rPr>
              <a:t>fitting resulted in 30 variables out of which 10were selected. Thus</a:t>
            </a:r>
          </a:p>
          <a:p>
            <a:r>
              <a:rPr lang="en-US" sz="2000" dirty="0">
                <a:latin typeface="MV Boli" pitchFamily="2" charset="0"/>
                <a:cs typeface="MV Boli" pitchFamily="2" charset="0"/>
              </a:rPr>
              <a:t>in all the cases spectra were compressed remarkably, resulting in</a:t>
            </a:r>
          </a:p>
          <a:p>
            <a:r>
              <a:rPr lang="en-US" sz="2000" dirty="0">
                <a:latin typeface="MV Boli" pitchFamily="2" charset="0"/>
                <a:cs typeface="MV Boli" pitchFamily="2" charset="0"/>
              </a:rPr>
              <a:t>only 8–15 significant variables</a:t>
            </a:r>
          </a:p>
        </p:txBody>
      </p:sp>
    </p:spTree>
    <p:extLst>
      <p:ext uri="{BB962C8B-B14F-4D97-AF65-F5344CB8AC3E}">
        <p14:creationId xmlns:p14="http://schemas.microsoft.com/office/powerpoint/2010/main" val="2725963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24200" y="76200"/>
            <a:ext cx="2438400" cy="957407"/>
          </a:xfrm>
        </p:spPr>
        <p:txBody>
          <a:bodyPr>
            <a:normAutofit/>
          </a:bodyPr>
          <a:lstStyle/>
          <a:p>
            <a:r>
              <a:rPr lang="en-US" sz="3200" b="1" dirty="0">
                <a:solidFill>
                  <a:srgbClr val="FF0000"/>
                </a:solidFill>
                <a:latin typeface="MV Boli" pitchFamily="2" charset="0"/>
                <a:cs typeface="MV Boli" pitchFamily="2" charset="0"/>
              </a:rPr>
              <a:t>RESULTS</a:t>
            </a:r>
            <a:endParaRPr lang="en-US" sz="3200" dirty="0">
              <a:solidFill>
                <a:srgbClr val="FF0000"/>
              </a:solidFill>
              <a:latin typeface="MV Boli" pitchFamily="2" charset="0"/>
              <a:cs typeface="MV Boli" pitchFamily="2" charset="0"/>
            </a:endParaRPr>
          </a:p>
        </p:txBody>
      </p:sp>
      <p:sp>
        <p:nvSpPr>
          <p:cNvPr id="3" name="Subtitle 2"/>
          <p:cNvSpPr>
            <a:spLocks noGrp="1"/>
          </p:cNvSpPr>
          <p:nvPr>
            <p:ph type="subTitle" idx="1"/>
          </p:nvPr>
        </p:nvSpPr>
        <p:spPr>
          <a:xfrm>
            <a:off x="0" y="1007834"/>
            <a:ext cx="9144000" cy="838200"/>
          </a:xfrm>
        </p:spPr>
        <p:txBody>
          <a:bodyPr>
            <a:noAutofit/>
          </a:bodyPr>
          <a:lstStyle/>
          <a:p>
            <a:pPr algn="l"/>
            <a:r>
              <a:rPr lang="en-US" sz="2000" dirty="0">
                <a:solidFill>
                  <a:schemeClr val="tx1"/>
                </a:solidFill>
                <a:latin typeface="MV Boli" pitchFamily="2" charset="0"/>
                <a:cs typeface="MV Boli" pitchFamily="2" charset="0"/>
              </a:rPr>
              <a:t>The prediction errors obtained with the three datasets </a:t>
            </a:r>
            <a:r>
              <a:rPr lang="en-US" sz="2000" dirty="0" smtClean="0">
                <a:solidFill>
                  <a:schemeClr val="tx1"/>
                </a:solidFill>
                <a:latin typeface="MV Boli" pitchFamily="2" charset="0"/>
                <a:cs typeface="MV Boli" pitchFamily="2" charset="0"/>
              </a:rPr>
              <a:t>are presented in </a:t>
            </a:r>
            <a:r>
              <a:rPr lang="en-US" sz="2000" dirty="0">
                <a:solidFill>
                  <a:schemeClr val="tx1"/>
                </a:solidFill>
                <a:latin typeface="MV Boli" pitchFamily="2" charset="0"/>
                <a:cs typeface="MV Boli" pitchFamily="2" charset="0"/>
              </a:rPr>
              <a:t>Tables I–III.</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551709"/>
            <a:ext cx="7315199" cy="4962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52017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84582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71118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85800"/>
            <a:ext cx="7772400"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18836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45426"/>
            <a:ext cx="41910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143000" y="1193861"/>
            <a:ext cx="1810111" cy="646331"/>
          </a:xfrm>
          <a:prstGeom prst="rect">
            <a:avLst/>
          </a:prstGeom>
        </p:spPr>
        <p:txBody>
          <a:bodyPr wrap="none">
            <a:spAutoFit/>
          </a:bodyPr>
          <a:lstStyle/>
          <a:p>
            <a:r>
              <a:rPr lang="en-US" sz="3600" dirty="0" err="1">
                <a:solidFill>
                  <a:srgbClr val="FF0000"/>
                </a:solidFill>
                <a:latin typeface="MV Boli" pitchFamily="2" charset="0"/>
                <a:cs typeface="MV Boli" pitchFamily="2" charset="0"/>
              </a:rPr>
              <a:t>Tacator</a:t>
            </a:r>
            <a:endParaRPr lang="en-US" sz="3600" dirty="0">
              <a:solidFill>
                <a:srgbClr val="FF0000"/>
              </a:solidFill>
              <a:latin typeface="MV Boli" pitchFamily="2" charset="0"/>
              <a:cs typeface="MV Boli" pitchFamily="2" charset="0"/>
            </a:endParaRPr>
          </a:p>
        </p:txBody>
      </p:sp>
      <p:sp>
        <p:nvSpPr>
          <p:cNvPr id="5" name="Rectangle 4"/>
          <p:cNvSpPr/>
          <p:nvPr/>
        </p:nvSpPr>
        <p:spPr>
          <a:xfrm>
            <a:off x="381000" y="3072348"/>
            <a:ext cx="8298873" cy="3785652"/>
          </a:xfrm>
          <a:prstGeom prst="rect">
            <a:avLst/>
          </a:prstGeom>
        </p:spPr>
        <p:txBody>
          <a:bodyPr wrap="square">
            <a:spAutoFit/>
          </a:bodyPr>
          <a:lstStyle/>
          <a:p>
            <a:r>
              <a:rPr lang="en-US" sz="2000" dirty="0">
                <a:latin typeface="MV Boli" pitchFamily="2" charset="0"/>
                <a:cs typeface="MV Boli" pitchFamily="2" charset="0"/>
              </a:rPr>
              <a:t>Using the Gaussian fitting improves the performance even more. However, combining FB variable selection to the </a:t>
            </a:r>
            <a:r>
              <a:rPr lang="en-US" sz="2000" dirty="0" err="1">
                <a:latin typeface="MV Boli" pitchFamily="2" charset="0"/>
                <a:cs typeface="MV Boli" pitchFamily="2" charset="0"/>
              </a:rPr>
              <a:t>Gaussian+LS-SVM</a:t>
            </a:r>
            <a:r>
              <a:rPr lang="en-US" sz="2000" dirty="0">
                <a:latin typeface="MV Boli" pitchFamily="2" charset="0"/>
                <a:cs typeface="MV Boli" pitchFamily="2" charset="0"/>
              </a:rPr>
              <a:t> model decreases the validation error but increases the test </a:t>
            </a:r>
            <a:r>
              <a:rPr lang="en-US" sz="2000" dirty="0" err="1">
                <a:latin typeface="MV Boli" pitchFamily="2" charset="0"/>
                <a:cs typeface="MV Boli" pitchFamily="2" charset="0"/>
              </a:rPr>
              <a:t>error.Since</a:t>
            </a:r>
            <a:r>
              <a:rPr lang="en-US" sz="2000" dirty="0">
                <a:latin typeface="MV Boli" pitchFamily="2" charset="0"/>
                <a:cs typeface="MV Boli" pitchFamily="2" charset="0"/>
              </a:rPr>
              <a:t> both the learning set and the test set are small, it is not clear</a:t>
            </a:r>
          </a:p>
          <a:p>
            <a:r>
              <a:rPr lang="en-US" sz="2000" dirty="0">
                <a:latin typeface="MV Boli" pitchFamily="2" charset="0"/>
                <a:cs typeface="MV Boli" pitchFamily="2" charset="0"/>
              </a:rPr>
              <a:t>whether this is due to over fitting: the validation error is an average of 10 separate estimates, so theoretically it should be more accurate than the test error. On the other hand, however, the validation error has been </a:t>
            </a:r>
            <a:r>
              <a:rPr lang="en-US" sz="2000" dirty="0" err="1">
                <a:latin typeface="MV Boli" pitchFamily="2" charset="0"/>
                <a:cs typeface="MV Boli" pitchFamily="2" charset="0"/>
              </a:rPr>
              <a:t>minimised</a:t>
            </a:r>
            <a:r>
              <a:rPr lang="en-US" sz="2000" dirty="0">
                <a:latin typeface="MV Boli" pitchFamily="2" charset="0"/>
                <a:cs typeface="MV Boli" pitchFamily="2" charset="0"/>
              </a:rPr>
              <a:t> during the training process, so </a:t>
            </a:r>
            <a:r>
              <a:rPr lang="en-US" sz="2000" dirty="0" err="1">
                <a:latin typeface="MV Boli" pitchFamily="2" charset="0"/>
                <a:cs typeface="MV Boli" pitchFamily="2" charset="0"/>
              </a:rPr>
              <a:t>itis</a:t>
            </a:r>
            <a:r>
              <a:rPr lang="en-US" sz="2000" dirty="0">
                <a:latin typeface="MV Boli" pitchFamily="2" charset="0"/>
                <a:cs typeface="MV Boli" pitchFamily="2" charset="0"/>
              </a:rPr>
              <a:t> not independent and thus not as reliable as the test error.</a:t>
            </a:r>
          </a:p>
          <a:p>
            <a:endParaRPr lang="en-US" sz="2000" dirty="0"/>
          </a:p>
        </p:txBody>
      </p:sp>
    </p:spTree>
    <p:extLst>
      <p:ext uri="{BB962C8B-B14F-4D97-AF65-F5344CB8AC3E}">
        <p14:creationId xmlns:p14="http://schemas.microsoft.com/office/powerpoint/2010/main" val="2087083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55"/>
            <a:ext cx="7772400" cy="1470025"/>
          </a:xfrm>
        </p:spPr>
        <p:txBody>
          <a:bodyPr/>
          <a:lstStyle/>
          <a:p>
            <a:r>
              <a:rPr lang="en-US" dirty="0" smtClean="0">
                <a:solidFill>
                  <a:srgbClr val="FF0000"/>
                </a:solidFill>
                <a:latin typeface="MV Boli" pitchFamily="2" charset="0"/>
                <a:cs typeface="MV Boli" pitchFamily="2" charset="0"/>
              </a:rPr>
              <a:t>abstract</a:t>
            </a:r>
            <a:endParaRPr lang="en-US" dirty="0">
              <a:solidFill>
                <a:srgbClr val="FF0000"/>
              </a:solidFill>
              <a:latin typeface="MV Boli" pitchFamily="2" charset="0"/>
              <a:cs typeface="MV Boli" pitchFamily="2" charset="0"/>
            </a:endParaRPr>
          </a:p>
        </p:txBody>
      </p:sp>
      <p:sp>
        <p:nvSpPr>
          <p:cNvPr id="3" name="Subtitle 2"/>
          <p:cNvSpPr>
            <a:spLocks noGrp="1"/>
          </p:cNvSpPr>
          <p:nvPr>
            <p:ph type="subTitle" idx="1"/>
          </p:nvPr>
        </p:nvSpPr>
        <p:spPr>
          <a:xfrm>
            <a:off x="381000" y="1143000"/>
            <a:ext cx="8763000" cy="6781800"/>
          </a:xfrm>
        </p:spPr>
        <p:txBody>
          <a:bodyPr>
            <a:noAutofit/>
          </a:bodyPr>
          <a:lstStyle/>
          <a:p>
            <a:pPr algn="l"/>
            <a:r>
              <a:rPr lang="en-US" sz="2400" b="1" dirty="0" smtClean="0">
                <a:solidFill>
                  <a:schemeClr val="tx1"/>
                </a:solidFill>
                <a:latin typeface="MV Boli" pitchFamily="2" charset="0"/>
                <a:cs typeface="MV Boli" pitchFamily="2" charset="0"/>
              </a:rPr>
              <a:t>In this paper, we propose a method that is based on functional approximation using Gaussian basis functions. The basis functions are </a:t>
            </a:r>
            <a:r>
              <a:rPr lang="en-US" sz="2400" b="1" dirty="0" err="1" smtClean="0">
                <a:solidFill>
                  <a:schemeClr val="tx1"/>
                </a:solidFill>
                <a:latin typeface="MV Boli" pitchFamily="2" charset="0"/>
                <a:cs typeface="MV Boli" pitchFamily="2" charset="0"/>
              </a:rPr>
              <a:t>optimised</a:t>
            </a:r>
            <a:r>
              <a:rPr lang="en-US" sz="2400" b="1" dirty="0" smtClean="0">
                <a:solidFill>
                  <a:schemeClr val="tx1"/>
                </a:solidFill>
                <a:latin typeface="MV Boli" pitchFamily="2" charset="0"/>
                <a:cs typeface="MV Boli" pitchFamily="2" charset="0"/>
              </a:rPr>
              <a:t> to accurately fit the spectral data using nonlinear Gauss–Newton algorithm. The fitting weights are then used as training data to build a least-squares support vector machine (LS-SVM) model. To </a:t>
            </a:r>
            <a:r>
              <a:rPr lang="en-US" sz="2400" b="1" dirty="0" err="1" smtClean="0">
                <a:solidFill>
                  <a:schemeClr val="tx1"/>
                </a:solidFill>
                <a:latin typeface="MV Boli" pitchFamily="2" charset="0"/>
                <a:cs typeface="MV Boli" pitchFamily="2" charset="0"/>
              </a:rPr>
              <a:t>utilise</a:t>
            </a:r>
            <a:r>
              <a:rPr lang="en-US" sz="2400" b="1" dirty="0" smtClean="0">
                <a:solidFill>
                  <a:schemeClr val="tx1"/>
                </a:solidFill>
                <a:latin typeface="MV Boli" pitchFamily="2" charset="0"/>
                <a:cs typeface="MV Boli" pitchFamily="2" charset="0"/>
              </a:rPr>
              <a:t> the reduced data dimension, relevant variables are further selected using forward–backward (FB) selection. The methodology is experimented with three datasets originating from the food </a:t>
            </a:r>
            <a:r>
              <a:rPr lang="en-US" sz="2400" b="1" dirty="0" err="1" smtClean="0">
                <a:solidFill>
                  <a:schemeClr val="tx1"/>
                </a:solidFill>
                <a:latin typeface="MV Boli" pitchFamily="2" charset="0"/>
                <a:cs typeface="MV Boli" pitchFamily="2" charset="0"/>
              </a:rPr>
              <a:t>industry.The</a:t>
            </a:r>
            <a:r>
              <a:rPr lang="en-US" sz="2400" b="1" dirty="0" smtClean="0">
                <a:solidFill>
                  <a:schemeClr val="tx1"/>
                </a:solidFill>
                <a:latin typeface="MV Boli" pitchFamily="2" charset="0"/>
                <a:cs typeface="MV Boli" pitchFamily="2" charset="0"/>
              </a:rPr>
              <a:t> results show that the proposed method can be used for dimensionality reduction without loss of precision.</a:t>
            </a:r>
            <a:endParaRPr lang="en-US" sz="2400" dirty="0">
              <a:solidFill>
                <a:schemeClr val="tx1"/>
              </a:solidFill>
              <a:latin typeface="MV Boli" pitchFamily="2" charset="0"/>
              <a:cs typeface="MV Boli" pitchFamily="2" charset="0"/>
            </a:endParaRPr>
          </a:p>
        </p:txBody>
      </p:sp>
    </p:spTree>
    <p:extLst>
      <p:ext uri="{BB962C8B-B14F-4D97-AF65-F5344CB8AC3E}">
        <p14:creationId xmlns:p14="http://schemas.microsoft.com/office/powerpoint/2010/main" val="277427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5764" y="13855"/>
            <a:ext cx="5181600" cy="306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933247" y="2069812"/>
            <a:ext cx="1098378" cy="584775"/>
          </a:xfrm>
          <a:prstGeom prst="rect">
            <a:avLst/>
          </a:prstGeom>
        </p:spPr>
        <p:txBody>
          <a:bodyPr wrap="none">
            <a:spAutoFit/>
          </a:bodyPr>
          <a:lstStyle/>
          <a:p>
            <a:r>
              <a:rPr lang="en-US" sz="3200" dirty="0">
                <a:solidFill>
                  <a:srgbClr val="FF0000"/>
                </a:solidFill>
                <a:latin typeface="MV Boli" pitchFamily="2" charset="0"/>
                <a:cs typeface="MV Boli" pitchFamily="2" charset="0"/>
              </a:rPr>
              <a:t>Wine</a:t>
            </a:r>
          </a:p>
        </p:txBody>
      </p:sp>
      <p:sp>
        <p:nvSpPr>
          <p:cNvPr id="6" name="Rectangle 5"/>
          <p:cNvSpPr/>
          <p:nvPr/>
        </p:nvSpPr>
        <p:spPr>
          <a:xfrm>
            <a:off x="0" y="3581400"/>
            <a:ext cx="9144000" cy="2246769"/>
          </a:xfrm>
          <a:prstGeom prst="rect">
            <a:avLst/>
          </a:prstGeom>
        </p:spPr>
        <p:txBody>
          <a:bodyPr wrap="square">
            <a:spAutoFit/>
          </a:bodyPr>
          <a:lstStyle/>
          <a:p>
            <a:r>
              <a:rPr lang="en-US" sz="2000" dirty="0">
                <a:latin typeface="MV Boli" pitchFamily="2" charset="0"/>
                <a:cs typeface="MV Boli" pitchFamily="2" charset="0"/>
              </a:rPr>
              <a:t>all the models, including plain PLS and PCR, give good results which suggests that the problem is highly</a:t>
            </a:r>
          </a:p>
          <a:p>
            <a:r>
              <a:rPr lang="en-US" sz="2000" dirty="0" err="1" smtClean="0">
                <a:latin typeface="MV Boli" pitchFamily="2" charset="0"/>
                <a:cs typeface="MV Boli" pitchFamily="2" charset="0"/>
              </a:rPr>
              <a:t>Linear.Despite</a:t>
            </a:r>
            <a:r>
              <a:rPr lang="en-US" sz="2000" dirty="0" smtClean="0">
                <a:latin typeface="MV Boli" pitchFamily="2" charset="0"/>
                <a:cs typeface="MV Boli" pitchFamily="2" charset="0"/>
              </a:rPr>
              <a:t> </a:t>
            </a:r>
            <a:r>
              <a:rPr lang="en-US" sz="2000" dirty="0">
                <a:latin typeface="MV Boli" pitchFamily="2" charset="0"/>
                <a:cs typeface="MV Boli" pitchFamily="2" charset="0"/>
              </a:rPr>
              <a:t>the linearity of the </a:t>
            </a:r>
            <a:r>
              <a:rPr lang="en-US" sz="2000" dirty="0" err="1">
                <a:latin typeface="MV Boli" pitchFamily="2" charset="0"/>
                <a:cs typeface="MV Boli" pitchFamily="2" charset="0"/>
              </a:rPr>
              <a:t>problem,combining</a:t>
            </a:r>
            <a:r>
              <a:rPr lang="en-US" sz="2000" dirty="0">
                <a:latin typeface="MV Boli" pitchFamily="2" charset="0"/>
                <a:cs typeface="MV Boli" pitchFamily="2" charset="0"/>
              </a:rPr>
              <a:t> the function fitting with LS-SVM model yields good results. </a:t>
            </a:r>
            <a:r>
              <a:rPr lang="en-US" sz="2000" dirty="0" err="1">
                <a:latin typeface="MV Boli" pitchFamily="2" charset="0"/>
                <a:cs typeface="MV Boli" pitchFamily="2" charset="0"/>
              </a:rPr>
              <a:t>Again,considering</a:t>
            </a:r>
            <a:r>
              <a:rPr lang="en-US" sz="2000" dirty="0">
                <a:latin typeface="MV Boli" pitchFamily="2" charset="0"/>
                <a:cs typeface="MV Boli" pitchFamily="2" charset="0"/>
              </a:rPr>
              <a:t> both MSEV and MSET one can conclude that the </a:t>
            </a:r>
            <a:r>
              <a:rPr lang="en-US" sz="2000" dirty="0" err="1">
                <a:latin typeface="MV Boli" pitchFamily="2" charset="0"/>
                <a:cs typeface="MV Boli" pitchFamily="2" charset="0"/>
              </a:rPr>
              <a:t>B-spline+LSSVM+FB</a:t>
            </a:r>
            <a:r>
              <a:rPr lang="en-US" sz="2000" dirty="0">
                <a:latin typeface="MV Boli" pitchFamily="2" charset="0"/>
                <a:cs typeface="MV Boli" pitchFamily="2" charset="0"/>
              </a:rPr>
              <a:t> is the best model. However, the </a:t>
            </a:r>
            <a:r>
              <a:rPr lang="en-US" sz="2000" dirty="0" err="1">
                <a:latin typeface="MV Boli" pitchFamily="2" charset="0"/>
                <a:cs typeface="MV Boli" pitchFamily="2" charset="0"/>
              </a:rPr>
              <a:t>Gaussian+LS-SVM</a:t>
            </a:r>
            <a:r>
              <a:rPr lang="en-US" sz="2000" dirty="0">
                <a:latin typeface="MV Boli" pitchFamily="2" charset="0"/>
                <a:cs typeface="MV Boli" pitchFamily="2" charset="0"/>
              </a:rPr>
              <a:t> +FB results in significantly smaller number of variables while the performance remain satisfactory.</a:t>
            </a:r>
          </a:p>
        </p:txBody>
      </p:sp>
    </p:spTree>
    <p:extLst>
      <p:ext uri="{BB962C8B-B14F-4D97-AF65-F5344CB8AC3E}">
        <p14:creationId xmlns:p14="http://schemas.microsoft.com/office/powerpoint/2010/main" val="2488181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0785" y="0"/>
            <a:ext cx="4944609"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100704" y="2644914"/>
            <a:ext cx="1456191" cy="707886"/>
          </a:xfrm>
          <a:prstGeom prst="rect">
            <a:avLst/>
          </a:prstGeom>
        </p:spPr>
        <p:txBody>
          <a:bodyPr wrap="square">
            <a:spAutoFit/>
          </a:bodyPr>
          <a:lstStyle/>
          <a:p>
            <a:r>
              <a:rPr lang="en-US" sz="4000" b="1" dirty="0">
                <a:solidFill>
                  <a:srgbClr val="FF0000"/>
                </a:solidFill>
                <a:latin typeface="MV Boli" pitchFamily="2" charset="0"/>
                <a:cs typeface="MV Boli" pitchFamily="2" charset="0"/>
              </a:rPr>
              <a:t>juice</a:t>
            </a:r>
          </a:p>
        </p:txBody>
      </p:sp>
      <p:sp>
        <p:nvSpPr>
          <p:cNvPr id="4" name="Rectangle 3"/>
          <p:cNvSpPr/>
          <p:nvPr/>
        </p:nvSpPr>
        <p:spPr>
          <a:xfrm>
            <a:off x="228600" y="3962400"/>
            <a:ext cx="8763000" cy="1938992"/>
          </a:xfrm>
          <a:prstGeom prst="rect">
            <a:avLst/>
          </a:prstGeom>
        </p:spPr>
        <p:txBody>
          <a:bodyPr wrap="square">
            <a:spAutoFit/>
          </a:bodyPr>
          <a:lstStyle/>
          <a:p>
            <a:r>
              <a:rPr lang="en-US" sz="2000" dirty="0">
                <a:latin typeface="MV Boli" pitchFamily="2" charset="0"/>
                <a:cs typeface="MV Boli" pitchFamily="2" charset="0"/>
              </a:rPr>
              <a:t>Among the plain regression models, plain </a:t>
            </a:r>
            <a:r>
              <a:rPr lang="en-US" sz="2000" dirty="0" smtClean="0">
                <a:latin typeface="MV Boli" pitchFamily="2" charset="0"/>
                <a:cs typeface="MV Boli" pitchFamily="2" charset="0"/>
              </a:rPr>
              <a:t>PLS performs the best</a:t>
            </a:r>
            <a:r>
              <a:rPr lang="en-US" sz="2000" dirty="0">
                <a:latin typeface="MV Boli" pitchFamily="2" charset="0"/>
                <a:cs typeface="MV Boli" pitchFamily="2" charset="0"/>
              </a:rPr>
              <a:t>. </a:t>
            </a:r>
            <a:r>
              <a:rPr lang="en-US" sz="2000" dirty="0" err="1">
                <a:latin typeface="MV Boli" pitchFamily="2" charset="0"/>
                <a:cs typeface="MV Boli" pitchFamily="2" charset="0"/>
              </a:rPr>
              <a:t>Gaussian+LS-SVM+FB</a:t>
            </a:r>
            <a:r>
              <a:rPr lang="en-US" sz="2000" dirty="0">
                <a:latin typeface="MV Boli" pitchFamily="2" charset="0"/>
                <a:cs typeface="MV Boli" pitchFamily="2" charset="0"/>
              </a:rPr>
              <a:t> and </a:t>
            </a:r>
            <a:r>
              <a:rPr lang="en-US" sz="2000" dirty="0" err="1">
                <a:latin typeface="MV Boli" pitchFamily="2" charset="0"/>
                <a:cs typeface="MV Boli" pitchFamily="2" charset="0"/>
              </a:rPr>
              <a:t>B-spline+LS-SVM+FB</a:t>
            </a:r>
            <a:r>
              <a:rPr lang="en-US" sz="2000" dirty="0">
                <a:latin typeface="MV Boli" pitchFamily="2" charset="0"/>
                <a:cs typeface="MV Boli" pitchFamily="2" charset="0"/>
              </a:rPr>
              <a:t> </a:t>
            </a:r>
            <a:r>
              <a:rPr lang="en-US" sz="2000" dirty="0" smtClean="0">
                <a:latin typeface="MV Boli" pitchFamily="2" charset="0"/>
                <a:cs typeface="MV Boli" pitchFamily="2" charset="0"/>
              </a:rPr>
              <a:t>give slightly </a:t>
            </a:r>
            <a:r>
              <a:rPr lang="en-US" sz="2000" dirty="0">
                <a:latin typeface="MV Boli" pitchFamily="2" charset="0"/>
                <a:cs typeface="MV Boli" pitchFamily="2" charset="0"/>
              </a:rPr>
              <a:t>better results, but considering the size of the </a:t>
            </a:r>
            <a:r>
              <a:rPr lang="en-US" sz="2000" dirty="0" smtClean="0">
                <a:latin typeface="MV Boli" pitchFamily="2" charset="0"/>
                <a:cs typeface="MV Boli" pitchFamily="2" charset="0"/>
              </a:rPr>
              <a:t>dataset, the </a:t>
            </a:r>
            <a:r>
              <a:rPr lang="en-US" sz="2000" dirty="0">
                <a:latin typeface="MV Boli" pitchFamily="2" charset="0"/>
                <a:cs typeface="MV Boli" pitchFamily="2" charset="0"/>
              </a:rPr>
              <a:t>difference can hardly be considered as </a:t>
            </a:r>
            <a:r>
              <a:rPr lang="en-US" sz="2000" dirty="0" smtClean="0">
                <a:latin typeface="MV Boli" pitchFamily="2" charset="0"/>
                <a:cs typeface="MV Boli" pitchFamily="2" charset="0"/>
              </a:rPr>
              <a:t>significant.</a:t>
            </a:r>
          </a:p>
          <a:p>
            <a:r>
              <a:rPr lang="en-US" sz="2000" dirty="0" smtClean="0">
                <a:latin typeface="MV Boli" pitchFamily="2" charset="0"/>
                <a:cs typeface="MV Boli" pitchFamily="2" charset="0"/>
              </a:rPr>
              <a:t>Therefore, due </a:t>
            </a:r>
            <a:r>
              <a:rPr lang="en-US" sz="2000" dirty="0">
                <a:latin typeface="MV Boli" pitchFamily="2" charset="0"/>
                <a:cs typeface="MV Boli" pitchFamily="2" charset="0"/>
              </a:rPr>
              <a:t>to the simplicity of PLS, one can conclude that plain PLS </a:t>
            </a:r>
            <a:r>
              <a:rPr lang="en-US" sz="2000" dirty="0" smtClean="0">
                <a:latin typeface="MV Boli" pitchFamily="2" charset="0"/>
                <a:cs typeface="MV Boli" pitchFamily="2" charset="0"/>
              </a:rPr>
              <a:t>is the </a:t>
            </a:r>
            <a:r>
              <a:rPr lang="en-US" sz="2000" dirty="0">
                <a:latin typeface="MV Boli" pitchFamily="2" charset="0"/>
                <a:cs typeface="MV Boli" pitchFamily="2" charset="0"/>
              </a:rPr>
              <a:t>best model</a:t>
            </a:r>
            <a:r>
              <a:rPr lang="en-US" sz="2000" dirty="0"/>
              <a:t>.</a:t>
            </a:r>
          </a:p>
        </p:txBody>
      </p:sp>
    </p:spTree>
    <p:extLst>
      <p:ext uri="{BB962C8B-B14F-4D97-AF65-F5344CB8AC3E}">
        <p14:creationId xmlns:p14="http://schemas.microsoft.com/office/powerpoint/2010/main" val="23931726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473" y="609600"/>
            <a:ext cx="2024913" cy="584775"/>
          </a:xfrm>
          <a:prstGeom prst="rect">
            <a:avLst/>
          </a:prstGeom>
        </p:spPr>
        <p:txBody>
          <a:bodyPr wrap="none">
            <a:spAutoFit/>
          </a:bodyPr>
          <a:lstStyle/>
          <a:p>
            <a:r>
              <a:rPr lang="en-US" sz="3200" dirty="0">
                <a:solidFill>
                  <a:srgbClr val="FF0000"/>
                </a:solidFill>
                <a:latin typeface="MV Boli" pitchFamily="2" charset="0"/>
                <a:cs typeface="MV Boli" pitchFamily="2" charset="0"/>
              </a:rPr>
              <a:t>conclusion</a:t>
            </a:r>
          </a:p>
        </p:txBody>
      </p:sp>
      <p:sp>
        <p:nvSpPr>
          <p:cNvPr id="3" name="Rectangle 2"/>
          <p:cNvSpPr/>
          <p:nvPr/>
        </p:nvSpPr>
        <p:spPr>
          <a:xfrm>
            <a:off x="838200" y="1828800"/>
            <a:ext cx="8077200" cy="4093428"/>
          </a:xfrm>
          <a:prstGeom prst="rect">
            <a:avLst/>
          </a:prstGeom>
        </p:spPr>
        <p:txBody>
          <a:bodyPr wrap="square">
            <a:spAutoFit/>
          </a:bodyPr>
          <a:lstStyle/>
          <a:p>
            <a:r>
              <a:rPr lang="en-US" sz="2000" dirty="0">
                <a:latin typeface="MV Boli" pitchFamily="2" charset="0"/>
                <a:cs typeface="MV Boli" pitchFamily="2" charset="0"/>
              </a:rPr>
              <a:t>Gaussian fitting combined with LS-SVM model performed </a:t>
            </a:r>
            <a:r>
              <a:rPr lang="en-US" sz="2000" dirty="0" smtClean="0">
                <a:latin typeface="MV Boli" pitchFamily="2" charset="0"/>
                <a:cs typeface="MV Boli" pitchFamily="2" charset="0"/>
              </a:rPr>
              <a:t>best on </a:t>
            </a:r>
            <a:r>
              <a:rPr lang="en-US" sz="2000" dirty="0">
                <a:latin typeface="MV Boli" pitchFamily="2" charset="0"/>
                <a:cs typeface="MV Boli" pitchFamily="2" charset="0"/>
              </a:rPr>
              <a:t>the </a:t>
            </a:r>
            <a:r>
              <a:rPr lang="en-US" sz="2000" dirty="0" err="1">
                <a:latin typeface="MV Boli" pitchFamily="2" charset="0"/>
                <a:cs typeface="MV Boli" pitchFamily="2" charset="0"/>
              </a:rPr>
              <a:t>Tecator</a:t>
            </a:r>
            <a:r>
              <a:rPr lang="en-US" sz="2000" dirty="0">
                <a:latin typeface="MV Boli" pitchFamily="2" charset="0"/>
                <a:cs typeface="MV Boli" pitchFamily="2" charset="0"/>
              </a:rPr>
              <a:t> dataset and it was observed that the </a:t>
            </a:r>
            <a:r>
              <a:rPr lang="en-US" sz="2000" dirty="0" smtClean="0">
                <a:latin typeface="MV Boli" pitchFamily="2" charset="0"/>
                <a:cs typeface="MV Boli" pitchFamily="2" charset="0"/>
              </a:rPr>
              <a:t>Gaussian fitting </a:t>
            </a:r>
            <a:r>
              <a:rPr lang="en-US" sz="2000" dirty="0">
                <a:latin typeface="MV Boli" pitchFamily="2" charset="0"/>
                <a:cs typeface="MV Boli" pitchFamily="2" charset="0"/>
              </a:rPr>
              <a:t>tends to compress the data more than the B-splines.</a:t>
            </a:r>
          </a:p>
          <a:p>
            <a:r>
              <a:rPr lang="en-US" sz="2000" dirty="0" err="1" smtClean="0">
                <a:latin typeface="MV Boli" pitchFamily="2" charset="0"/>
                <a:cs typeface="MV Boli" pitchFamily="2" charset="0"/>
              </a:rPr>
              <a:t>However,B</a:t>
            </a:r>
            <a:r>
              <a:rPr lang="en-US" sz="2000" dirty="0" smtClean="0">
                <a:latin typeface="MV Boli" pitchFamily="2" charset="0"/>
                <a:cs typeface="MV Boli" pitchFamily="2" charset="0"/>
              </a:rPr>
              <a:t>-splines gave better </a:t>
            </a:r>
            <a:r>
              <a:rPr lang="en-US" sz="2000" dirty="0">
                <a:latin typeface="MV Boli" pitchFamily="2" charset="0"/>
                <a:cs typeface="MV Boli" pitchFamily="2" charset="0"/>
              </a:rPr>
              <a:t>results in the wine dataset. </a:t>
            </a:r>
            <a:r>
              <a:rPr lang="en-US" sz="2000" dirty="0" err="1" smtClean="0">
                <a:latin typeface="MV Boli" pitchFamily="2" charset="0"/>
                <a:cs typeface="MV Boli" pitchFamily="2" charset="0"/>
              </a:rPr>
              <a:t>Furthermore,the</a:t>
            </a:r>
            <a:r>
              <a:rPr lang="en-US" sz="2000" dirty="0" smtClean="0">
                <a:latin typeface="MV Boli" pitchFamily="2" charset="0"/>
                <a:cs typeface="MV Boli" pitchFamily="2" charset="0"/>
              </a:rPr>
              <a:t> </a:t>
            </a:r>
            <a:r>
              <a:rPr lang="en-US" sz="2000" dirty="0">
                <a:latin typeface="MV Boli" pitchFamily="2" charset="0"/>
                <a:cs typeface="MV Boli" pitchFamily="2" charset="0"/>
              </a:rPr>
              <a:t>results obtained with the juice dataset </a:t>
            </a:r>
            <a:r>
              <a:rPr lang="en-US" sz="2000" dirty="0" smtClean="0">
                <a:latin typeface="MV Boli" pitchFamily="2" charset="0"/>
                <a:cs typeface="MV Boli" pitchFamily="2" charset="0"/>
              </a:rPr>
              <a:t>suggest that </a:t>
            </a:r>
            <a:r>
              <a:rPr lang="en-US" sz="2000" dirty="0">
                <a:latin typeface="MV Boli" pitchFamily="2" charset="0"/>
                <a:cs typeface="MV Boli" pitchFamily="2" charset="0"/>
              </a:rPr>
              <a:t>in some, rather difficult cases, the function fitting </a:t>
            </a:r>
            <a:r>
              <a:rPr lang="en-US" sz="2000" dirty="0" smtClean="0">
                <a:latin typeface="MV Boli" pitchFamily="2" charset="0"/>
                <a:cs typeface="MV Boli" pitchFamily="2" charset="0"/>
              </a:rPr>
              <a:t>cannot improve </a:t>
            </a:r>
            <a:r>
              <a:rPr lang="en-US" sz="2000" dirty="0">
                <a:latin typeface="MV Boli" pitchFamily="2" charset="0"/>
                <a:cs typeface="MV Boli" pitchFamily="2" charset="0"/>
              </a:rPr>
              <a:t>the prediction </a:t>
            </a:r>
            <a:r>
              <a:rPr lang="en-US" sz="2000" dirty="0" smtClean="0">
                <a:latin typeface="MV Boli" pitchFamily="2" charset="0"/>
                <a:cs typeface="MV Boli" pitchFamily="2" charset="0"/>
              </a:rPr>
              <a:t>performance.</a:t>
            </a:r>
          </a:p>
          <a:p>
            <a:r>
              <a:rPr lang="en-US" sz="2000" dirty="0" smtClean="0">
                <a:latin typeface="MV Boli" pitchFamily="2" charset="0"/>
                <a:cs typeface="MV Boli" pitchFamily="2" charset="0"/>
              </a:rPr>
              <a:t>Therefore</a:t>
            </a:r>
            <a:r>
              <a:rPr lang="en-US" sz="2000" dirty="0">
                <a:latin typeface="MV Boli" pitchFamily="2" charset="0"/>
                <a:cs typeface="MV Boli" pitchFamily="2" charset="0"/>
              </a:rPr>
              <a:t>, the choice </a:t>
            </a:r>
            <a:r>
              <a:rPr lang="en-US" sz="2000" dirty="0" smtClean="0">
                <a:latin typeface="MV Boli" pitchFamily="2" charset="0"/>
                <a:cs typeface="MV Boli" pitchFamily="2" charset="0"/>
              </a:rPr>
              <a:t>of method </a:t>
            </a:r>
            <a:r>
              <a:rPr lang="en-US" sz="2000" dirty="0">
                <a:latin typeface="MV Boli" pitchFamily="2" charset="0"/>
                <a:cs typeface="MV Boli" pitchFamily="2" charset="0"/>
              </a:rPr>
              <a:t>depends on the dataset and the goal of the </a:t>
            </a:r>
            <a:r>
              <a:rPr lang="en-US" sz="2000" dirty="0" smtClean="0">
                <a:latin typeface="MV Boli" pitchFamily="2" charset="0"/>
                <a:cs typeface="MV Boli" pitchFamily="2" charset="0"/>
              </a:rPr>
              <a:t>analysis.</a:t>
            </a:r>
          </a:p>
          <a:p>
            <a:r>
              <a:rPr lang="en-US" sz="2000" dirty="0" smtClean="0">
                <a:latin typeface="MV Boli" pitchFamily="2" charset="0"/>
                <a:cs typeface="MV Boli" pitchFamily="2" charset="0"/>
              </a:rPr>
              <a:t>the </a:t>
            </a:r>
            <a:r>
              <a:rPr lang="en-US" sz="2000" dirty="0">
                <a:latin typeface="MV Boli" pitchFamily="2" charset="0"/>
                <a:cs typeface="MV Boli" pitchFamily="2" charset="0"/>
              </a:rPr>
              <a:t>importance of learning set and test set size becomes </a:t>
            </a:r>
            <a:r>
              <a:rPr lang="en-US" sz="2000" dirty="0" smtClean="0">
                <a:latin typeface="MV Boli" pitchFamily="2" charset="0"/>
                <a:cs typeface="MV Boli" pitchFamily="2" charset="0"/>
              </a:rPr>
              <a:t>very clear</a:t>
            </a:r>
            <a:r>
              <a:rPr lang="en-US" sz="2000" dirty="0">
                <a:latin typeface="MV Boli" pitchFamily="2" charset="0"/>
                <a:cs typeface="MV Boli" pitchFamily="2" charset="0"/>
              </a:rPr>
              <a:t>. Therefore, in future the methodology should be tested </a:t>
            </a:r>
            <a:r>
              <a:rPr lang="en-US" sz="2000" dirty="0" smtClean="0">
                <a:latin typeface="MV Boli" pitchFamily="2" charset="0"/>
                <a:cs typeface="MV Boli" pitchFamily="2" charset="0"/>
              </a:rPr>
              <a:t>on various </a:t>
            </a:r>
            <a:r>
              <a:rPr lang="en-US" sz="2000" dirty="0">
                <a:latin typeface="MV Boli" pitchFamily="2" charset="0"/>
                <a:cs typeface="MV Boli" pitchFamily="2" charset="0"/>
              </a:rPr>
              <a:t>large datasets in order to be able to obtain more </a:t>
            </a:r>
            <a:r>
              <a:rPr lang="en-US" sz="2000" dirty="0" smtClean="0">
                <a:latin typeface="MV Boli" pitchFamily="2" charset="0"/>
                <a:cs typeface="MV Boli" pitchFamily="2" charset="0"/>
              </a:rPr>
              <a:t>reliable performance </a:t>
            </a:r>
            <a:r>
              <a:rPr lang="en-US" sz="2000" dirty="0">
                <a:latin typeface="MV Boli" pitchFamily="2" charset="0"/>
                <a:cs typeface="MV Boli" pitchFamily="2" charset="0"/>
              </a:rPr>
              <a:t>measures.</a:t>
            </a:r>
          </a:p>
        </p:txBody>
      </p:sp>
    </p:spTree>
    <p:extLst>
      <p:ext uri="{BB962C8B-B14F-4D97-AF65-F5344CB8AC3E}">
        <p14:creationId xmlns:p14="http://schemas.microsoft.com/office/powerpoint/2010/main" val="4123983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2667000"/>
            <a:ext cx="2348720" cy="923330"/>
          </a:xfrm>
          <a:prstGeom prst="rect">
            <a:avLst/>
          </a:prstGeom>
          <a:noFill/>
        </p:spPr>
        <p:txBody>
          <a:bodyPr wrap="none" rtlCol="0">
            <a:spAutoFit/>
          </a:bodyPr>
          <a:lstStyle/>
          <a:p>
            <a:r>
              <a:rPr lang="en-US" sz="5400" dirty="0" smtClean="0">
                <a:latin typeface="MV Boli" pitchFamily="2" charset="0"/>
                <a:cs typeface="MV Boli" pitchFamily="2" charset="0"/>
              </a:rPr>
              <a:t>Thanks</a:t>
            </a:r>
            <a:endParaRPr lang="en-US" sz="5400" dirty="0">
              <a:latin typeface="MV Boli" pitchFamily="2" charset="0"/>
              <a:cs typeface="MV Boli" pitchFamily="2" charset="0"/>
            </a:endParaRPr>
          </a:p>
        </p:txBody>
      </p:sp>
    </p:spTree>
    <p:extLst>
      <p:ext uri="{BB962C8B-B14F-4D97-AF65-F5344CB8AC3E}">
        <p14:creationId xmlns:p14="http://schemas.microsoft.com/office/powerpoint/2010/main" val="737850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7772400" cy="1066801"/>
          </a:xfrm>
        </p:spPr>
        <p:txBody>
          <a:bodyPr/>
          <a:lstStyle/>
          <a:p>
            <a:r>
              <a:rPr lang="en-US" dirty="0" smtClean="0">
                <a:solidFill>
                  <a:srgbClr val="FF0000"/>
                </a:solidFill>
                <a:latin typeface="MV Boli" pitchFamily="2" charset="0"/>
                <a:cs typeface="MV Boli" pitchFamily="2" charset="0"/>
              </a:rPr>
              <a:t>introduction</a:t>
            </a:r>
            <a:endParaRPr lang="en-US" dirty="0">
              <a:solidFill>
                <a:srgbClr val="FF0000"/>
              </a:solidFill>
              <a:latin typeface="MV Boli" pitchFamily="2" charset="0"/>
              <a:cs typeface="MV Boli" pitchFamily="2" charset="0"/>
            </a:endParaRPr>
          </a:p>
        </p:txBody>
      </p:sp>
      <p:sp>
        <p:nvSpPr>
          <p:cNvPr id="4" name="Subtitle 3"/>
          <p:cNvSpPr>
            <a:spLocks noGrp="1"/>
          </p:cNvSpPr>
          <p:nvPr>
            <p:ph type="subTitle" idx="1"/>
          </p:nvPr>
        </p:nvSpPr>
        <p:spPr>
          <a:xfrm>
            <a:off x="228600" y="1752600"/>
            <a:ext cx="9012382" cy="4572000"/>
          </a:xfrm>
        </p:spPr>
        <p:txBody>
          <a:bodyPr>
            <a:noAutofit/>
          </a:bodyPr>
          <a:lstStyle/>
          <a:p>
            <a:pPr algn="l"/>
            <a:r>
              <a:rPr lang="en-US" sz="2400" dirty="0">
                <a:solidFill>
                  <a:schemeClr val="bg2">
                    <a:lumMod val="10000"/>
                  </a:schemeClr>
                </a:solidFill>
                <a:latin typeface="MV Boli" pitchFamily="2" charset="0"/>
                <a:cs typeface="MV Boli" pitchFamily="2" charset="0"/>
              </a:rPr>
              <a:t>For comparison partial least squares (</a:t>
            </a:r>
            <a:r>
              <a:rPr lang="en-US" sz="2400" dirty="0" smtClean="0">
                <a:solidFill>
                  <a:schemeClr val="bg2">
                    <a:lumMod val="10000"/>
                  </a:schemeClr>
                </a:solidFill>
                <a:latin typeface="MV Boli" pitchFamily="2" charset="0"/>
                <a:cs typeface="MV Boli" pitchFamily="2" charset="0"/>
              </a:rPr>
              <a:t>PLS) and principal </a:t>
            </a:r>
            <a:r>
              <a:rPr lang="en-US" sz="2400" dirty="0">
                <a:solidFill>
                  <a:schemeClr val="bg2">
                    <a:lumMod val="10000"/>
                  </a:schemeClr>
                </a:solidFill>
                <a:latin typeface="MV Boli" pitchFamily="2" charset="0"/>
                <a:cs typeface="MV Boli" pitchFamily="2" charset="0"/>
              </a:rPr>
              <a:t>component regression (</a:t>
            </a:r>
            <a:r>
              <a:rPr lang="en-US" sz="2400" dirty="0" smtClean="0">
                <a:solidFill>
                  <a:schemeClr val="bg2">
                    <a:lumMod val="10000"/>
                  </a:schemeClr>
                </a:solidFill>
                <a:latin typeface="MV Boli" pitchFamily="2" charset="0"/>
                <a:cs typeface="MV Boli" pitchFamily="2" charset="0"/>
              </a:rPr>
              <a:t>PCR) </a:t>
            </a:r>
            <a:r>
              <a:rPr lang="en-US" sz="2400" dirty="0">
                <a:solidFill>
                  <a:schemeClr val="bg2">
                    <a:lumMod val="10000"/>
                  </a:schemeClr>
                </a:solidFill>
                <a:latin typeface="MV Boli" pitchFamily="2" charset="0"/>
                <a:cs typeface="MV Boli" pitchFamily="2" charset="0"/>
              </a:rPr>
              <a:t>models are also experimented</a:t>
            </a:r>
            <a:r>
              <a:rPr lang="en-US" sz="2400" dirty="0" smtClean="0">
                <a:solidFill>
                  <a:schemeClr val="bg2">
                    <a:lumMod val="10000"/>
                  </a:schemeClr>
                </a:solidFill>
                <a:latin typeface="MV Boli" pitchFamily="2" charset="0"/>
                <a:cs typeface="MV Boli" pitchFamily="2" charset="0"/>
              </a:rPr>
              <a:t>.</a:t>
            </a:r>
            <a:endParaRPr lang="en-US" sz="2400" dirty="0">
              <a:solidFill>
                <a:schemeClr val="bg2">
                  <a:lumMod val="10000"/>
                </a:schemeClr>
              </a:solidFill>
              <a:latin typeface="MV Boli" pitchFamily="2" charset="0"/>
              <a:cs typeface="MV Boli" pitchFamily="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581400"/>
            <a:ext cx="89154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3886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67000" y="381000"/>
            <a:ext cx="3352800" cy="523220"/>
          </a:xfrm>
          <a:prstGeom prst="rect">
            <a:avLst/>
          </a:prstGeom>
          <a:noFill/>
        </p:spPr>
        <p:txBody>
          <a:bodyPr wrap="square" rtlCol="0">
            <a:spAutoFit/>
          </a:bodyPr>
          <a:lstStyle/>
          <a:p>
            <a:r>
              <a:rPr lang="en-US" sz="2800" b="1" i="0" u="none" strike="noStrike" baseline="0" dirty="0" smtClean="0">
                <a:solidFill>
                  <a:srgbClr val="FF0000"/>
                </a:solidFill>
                <a:latin typeface="MV Boli" pitchFamily="2" charset="0"/>
                <a:cs typeface="MV Boli" pitchFamily="2" charset="0"/>
              </a:rPr>
              <a:t>GAUSSIAN BASIS</a:t>
            </a:r>
            <a:endParaRPr lang="en-US" sz="2800" dirty="0">
              <a:solidFill>
                <a:srgbClr val="FF0000"/>
              </a:solidFill>
              <a:latin typeface="MV Boli" pitchFamily="2" charset="0"/>
              <a:cs typeface="MV Boli" pitchFamily="2"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6800"/>
            <a:ext cx="84582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4218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063" y="642938"/>
            <a:ext cx="7381875" cy="557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5409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47800" y="381000"/>
            <a:ext cx="5562741" cy="461665"/>
          </a:xfrm>
          <a:prstGeom prst="rect">
            <a:avLst/>
          </a:prstGeom>
          <a:noFill/>
        </p:spPr>
        <p:txBody>
          <a:bodyPr wrap="none" rtlCol="0">
            <a:spAutoFit/>
          </a:bodyPr>
          <a:lstStyle/>
          <a:p>
            <a:r>
              <a:rPr lang="en-US" sz="2400" b="1" dirty="0" err="1">
                <a:solidFill>
                  <a:srgbClr val="FF0000"/>
                </a:solidFill>
                <a:latin typeface="MV Boli" pitchFamily="2" charset="0"/>
                <a:cs typeface="MV Boli" pitchFamily="2" charset="0"/>
              </a:rPr>
              <a:t>Optimisation</a:t>
            </a:r>
            <a:r>
              <a:rPr lang="en-US" sz="2400" b="1" dirty="0">
                <a:solidFill>
                  <a:srgbClr val="FF0000"/>
                </a:solidFill>
                <a:latin typeface="MV Boli" pitchFamily="2" charset="0"/>
                <a:cs typeface="MV Boli" pitchFamily="2" charset="0"/>
              </a:rPr>
              <a:t> of locations and widths</a:t>
            </a:r>
            <a:endParaRPr lang="en-US" sz="2400" dirty="0">
              <a:solidFill>
                <a:srgbClr val="FF0000"/>
              </a:solidFill>
              <a:latin typeface="MV Boli" pitchFamily="2" charset="0"/>
              <a:cs typeface="MV Boli" pitchFamily="2" charset="0"/>
            </a:endParaRPr>
          </a:p>
        </p:txBody>
      </p:sp>
      <p:sp>
        <p:nvSpPr>
          <p:cNvPr id="7" name="TextBox 6"/>
          <p:cNvSpPr txBox="1"/>
          <p:nvPr/>
        </p:nvSpPr>
        <p:spPr>
          <a:xfrm>
            <a:off x="381001" y="1013936"/>
            <a:ext cx="8001000" cy="1477328"/>
          </a:xfrm>
          <a:prstGeom prst="rect">
            <a:avLst/>
          </a:prstGeom>
          <a:noFill/>
        </p:spPr>
        <p:txBody>
          <a:bodyPr wrap="square" rtlCol="0">
            <a:spAutoFit/>
          </a:bodyPr>
          <a:lstStyle/>
          <a:p>
            <a:r>
              <a:rPr lang="en-US" dirty="0">
                <a:latin typeface="MV Boli" pitchFamily="2" charset="0"/>
                <a:cs typeface="MV Boli" pitchFamily="2" charset="0"/>
              </a:rPr>
              <a:t>Since the basis functions are differentiable, the locations and</a:t>
            </a:r>
          </a:p>
          <a:p>
            <a:r>
              <a:rPr lang="en-US" dirty="0">
                <a:latin typeface="MV Boli" pitchFamily="2" charset="0"/>
                <a:cs typeface="MV Boli" pitchFamily="2" charset="0"/>
              </a:rPr>
              <a:t>widths can be </a:t>
            </a:r>
            <a:r>
              <a:rPr lang="en-US" dirty="0" err="1">
                <a:latin typeface="MV Boli" pitchFamily="2" charset="0"/>
                <a:cs typeface="MV Boli" pitchFamily="2" charset="0"/>
              </a:rPr>
              <a:t>optimised</a:t>
            </a:r>
            <a:r>
              <a:rPr lang="en-US" dirty="0">
                <a:latin typeface="MV Boli" pitchFamily="2" charset="0"/>
                <a:cs typeface="MV Boli" pitchFamily="2" charset="0"/>
              </a:rPr>
              <a:t> for a better fit. The average fitting error</a:t>
            </a:r>
          </a:p>
          <a:p>
            <a:r>
              <a:rPr lang="en-US" dirty="0">
                <a:latin typeface="MV Boli" pitchFamily="2" charset="0"/>
                <a:cs typeface="MV Boli" pitchFamily="2" charset="0"/>
              </a:rPr>
              <a:t>of all functions is obtained by averaging Equation (2) over all of</a:t>
            </a:r>
          </a:p>
          <a:p>
            <a:r>
              <a:rPr lang="en-US" dirty="0">
                <a:latin typeface="MV Boli" pitchFamily="2" charset="0"/>
                <a:cs typeface="MV Boli" pitchFamily="2" charset="0"/>
              </a:rPr>
              <a:t>the sample inputs i = 1, . . . , N. Using the matrix notation given</a:t>
            </a:r>
          </a:p>
          <a:p>
            <a:r>
              <a:rPr lang="en-US" dirty="0">
                <a:latin typeface="MV Boli" pitchFamily="2" charset="0"/>
                <a:cs typeface="MV Boli" pitchFamily="2" charset="0"/>
              </a:rPr>
              <a:t>above, it can be formulated as</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1" y="2590800"/>
            <a:ext cx="6324599"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2833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641819"/>
            <a:ext cx="4191000" cy="646331"/>
          </a:xfrm>
          <a:prstGeom prst="rect">
            <a:avLst/>
          </a:prstGeom>
          <a:noFill/>
        </p:spPr>
        <p:txBody>
          <a:bodyPr wrap="square" rtlCol="0">
            <a:spAutoFit/>
          </a:bodyPr>
          <a:lstStyle/>
          <a:p>
            <a:r>
              <a:rPr lang="en-US" b="1" dirty="0">
                <a:solidFill>
                  <a:srgbClr val="FF0000"/>
                </a:solidFill>
                <a:latin typeface="MV Boli" pitchFamily="2" charset="0"/>
                <a:ea typeface="MS Mincho" pitchFamily="49" charset="-128"/>
                <a:cs typeface="MV Boli" pitchFamily="2" charset="0"/>
              </a:rPr>
              <a:t>FORWARD–BACKWARD VARIABLE</a:t>
            </a:r>
          </a:p>
          <a:p>
            <a:r>
              <a:rPr lang="en-US" b="1" dirty="0">
                <a:solidFill>
                  <a:srgbClr val="FF0000"/>
                </a:solidFill>
                <a:latin typeface="MV Boli" pitchFamily="2" charset="0"/>
                <a:ea typeface="MS Mincho" pitchFamily="49" charset="-128"/>
                <a:cs typeface="MV Boli" pitchFamily="2" charset="0"/>
              </a:rPr>
              <a:t>SELECTION</a:t>
            </a:r>
            <a:endParaRPr lang="en-US" dirty="0">
              <a:solidFill>
                <a:srgbClr val="FF0000"/>
              </a:solidFill>
              <a:latin typeface="MV Boli" pitchFamily="2" charset="0"/>
              <a:ea typeface="MS Mincho" pitchFamily="49" charset="-128"/>
              <a:cs typeface="MV Boli" pitchFamily="2" charset="0"/>
            </a:endParaRPr>
          </a:p>
        </p:txBody>
      </p:sp>
      <p:sp>
        <p:nvSpPr>
          <p:cNvPr id="3" name="TextBox 2"/>
          <p:cNvSpPr txBox="1"/>
          <p:nvPr/>
        </p:nvSpPr>
        <p:spPr>
          <a:xfrm>
            <a:off x="914400" y="1676400"/>
            <a:ext cx="7104007" cy="4401205"/>
          </a:xfrm>
          <a:prstGeom prst="rect">
            <a:avLst/>
          </a:prstGeom>
          <a:noFill/>
        </p:spPr>
        <p:txBody>
          <a:bodyPr wrap="square" rtlCol="0">
            <a:spAutoFit/>
          </a:bodyPr>
          <a:lstStyle/>
          <a:p>
            <a:r>
              <a:rPr lang="en-US" sz="2000" b="1" dirty="0">
                <a:latin typeface="MV Boli" pitchFamily="2" charset="0"/>
                <a:cs typeface="MV Boli" pitchFamily="2" charset="0"/>
              </a:rPr>
              <a:t>The most simple variable selection method is exhaustive</a:t>
            </a:r>
          </a:p>
          <a:p>
            <a:r>
              <a:rPr lang="en-US" sz="2000" b="1" dirty="0">
                <a:latin typeface="MV Boli" pitchFamily="2" charset="0"/>
                <a:cs typeface="MV Boli" pitchFamily="2" charset="0"/>
              </a:rPr>
              <a:t>search, that is trying out all the possible variable combinations.</a:t>
            </a:r>
          </a:p>
          <a:p>
            <a:r>
              <a:rPr lang="en-US" sz="2000" b="1" dirty="0">
                <a:latin typeface="MV Boli" pitchFamily="2" charset="0"/>
                <a:cs typeface="MV Boli" pitchFamily="2" charset="0"/>
              </a:rPr>
              <a:t>However, exhaustive search quickly becomes impossible as </a:t>
            </a:r>
            <a:r>
              <a:rPr lang="en-US" sz="2000" b="1" dirty="0" smtClean="0">
                <a:latin typeface="MV Boli" pitchFamily="2" charset="0"/>
                <a:cs typeface="MV Boli" pitchFamily="2" charset="0"/>
              </a:rPr>
              <a:t>number of </a:t>
            </a:r>
            <a:r>
              <a:rPr lang="en-US" sz="2000" b="1" dirty="0">
                <a:latin typeface="MV Boli" pitchFamily="2" charset="0"/>
                <a:cs typeface="MV Boli" pitchFamily="2" charset="0"/>
              </a:rPr>
              <a:t>variables grow. FB selection is a </a:t>
            </a:r>
            <a:r>
              <a:rPr lang="en-US" sz="2000" b="1" dirty="0" smtClean="0">
                <a:latin typeface="MV Boli" pitchFamily="2" charset="0"/>
                <a:cs typeface="MV Boli" pitchFamily="2" charset="0"/>
              </a:rPr>
              <a:t>faster algorithm </a:t>
            </a:r>
            <a:r>
              <a:rPr lang="en-US" sz="2000" b="1" dirty="0">
                <a:latin typeface="MV Boli" pitchFamily="2" charset="0"/>
                <a:cs typeface="MV Boli" pitchFamily="2" charset="0"/>
              </a:rPr>
              <a:t>but </a:t>
            </a:r>
            <a:r>
              <a:rPr lang="en-US" sz="2000" b="1" dirty="0" smtClean="0">
                <a:latin typeface="MV Boli" pitchFamily="2" charset="0"/>
                <a:cs typeface="MV Boli" pitchFamily="2" charset="0"/>
              </a:rPr>
              <a:t>there is </a:t>
            </a:r>
            <a:r>
              <a:rPr lang="en-US" sz="2000" b="1" dirty="0">
                <a:latin typeface="MV Boli" pitchFamily="2" charset="0"/>
                <a:cs typeface="MV Boli" pitchFamily="2" charset="0"/>
              </a:rPr>
              <a:t>no guarantee that the optimal set of variables is found</a:t>
            </a:r>
            <a:r>
              <a:rPr lang="en-US" sz="2000" b="1" dirty="0" smtClean="0">
                <a:latin typeface="MV Boli" pitchFamily="2" charset="0"/>
                <a:cs typeface="MV Boli" pitchFamily="2" charset="0"/>
              </a:rPr>
              <a:t>.</a:t>
            </a:r>
          </a:p>
          <a:p>
            <a:r>
              <a:rPr lang="en-US" sz="2000" b="1" dirty="0">
                <a:solidFill>
                  <a:srgbClr val="231F20"/>
                </a:solidFill>
                <a:latin typeface="MV Boli" pitchFamily="2" charset="0"/>
                <a:cs typeface="MV Boli" pitchFamily="2" charset="0"/>
              </a:rPr>
              <a:t>In FB algorithm, each variable can be in two states: ‘on’, </a:t>
            </a:r>
            <a:r>
              <a:rPr lang="en-US" sz="2000" b="1" dirty="0" smtClean="0">
                <a:solidFill>
                  <a:srgbClr val="231F20"/>
                </a:solidFill>
                <a:latin typeface="MV Boli" pitchFamily="2" charset="0"/>
                <a:cs typeface="MV Boli" pitchFamily="2" charset="0"/>
              </a:rPr>
              <a:t>meaning that </a:t>
            </a:r>
            <a:r>
              <a:rPr lang="en-US" sz="2000" b="1" dirty="0">
                <a:solidFill>
                  <a:srgbClr val="231F20"/>
                </a:solidFill>
                <a:latin typeface="MV Boli" pitchFamily="2" charset="0"/>
                <a:cs typeface="MV Boli" pitchFamily="2" charset="0"/>
              </a:rPr>
              <a:t>it belongs to the set of selected variables or ‘off’ </a:t>
            </a:r>
            <a:r>
              <a:rPr lang="en-US" sz="2000" b="1" dirty="0" smtClean="0">
                <a:solidFill>
                  <a:srgbClr val="231F20"/>
                </a:solidFill>
                <a:latin typeface="MV Boli" pitchFamily="2" charset="0"/>
                <a:cs typeface="MV Boli" pitchFamily="2" charset="0"/>
              </a:rPr>
              <a:t>meaning that </a:t>
            </a:r>
            <a:r>
              <a:rPr lang="en-US" sz="2000" b="1" dirty="0">
                <a:solidFill>
                  <a:srgbClr val="231F20"/>
                </a:solidFill>
                <a:latin typeface="MV Boli" pitchFamily="2" charset="0"/>
                <a:cs typeface="MV Boli" pitchFamily="2" charset="0"/>
              </a:rPr>
              <a:t>it is discarded. Given a certain initial state vector (</a:t>
            </a:r>
            <a:r>
              <a:rPr lang="en-US" sz="2000" b="1" dirty="0" smtClean="0">
                <a:solidFill>
                  <a:srgbClr val="231F20"/>
                </a:solidFill>
                <a:latin typeface="MV Boli" pitchFamily="2" charset="0"/>
                <a:cs typeface="MV Boli" pitchFamily="2" charset="0"/>
              </a:rPr>
              <a:t>states of </a:t>
            </a:r>
            <a:r>
              <a:rPr lang="en-US" sz="2000" b="1" dirty="0">
                <a:solidFill>
                  <a:srgbClr val="231F20"/>
                </a:solidFill>
                <a:latin typeface="MV Boli" pitchFamily="2" charset="0"/>
                <a:cs typeface="MV Boli" pitchFamily="2" charset="0"/>
              </a:rPr>
              <a:t>all variables), the algorithm proceeds by flipping the state </a:t>
            </a:r>
            <a:r>
              <a:rPr lang="en-US" sz="2000" b="1" dirty="0" smtClean="0">
                <a:solidFill>
                  <a:srgbClr val="231F20"/>
                </a:solidFill>
                <a:latin typeface="MV Boli" pitchFamily="2" charset="0"/>
                <a:cs typeface="MV Boli" pitchFamily="2" charset="0"/>
              </a:rPr>
              <a:t>of each </a:t>
            </a:r>
            <a:r>
              <a:rPr lang="en-US" sz="2000" b="1" dirty="0">
                <a:solidFill>
                  <a:srgbClr val="231F20"/>
                </a:solidFill>
                <a:latin typeface="MV Boli" pitchFamily="2" charset="0"/>
                <a:cs typeface="MV Boli" pitchFamily="2" charset="0"/>
              </a:rPr>
              <a:t>variable at a time and by computing the corresponding </a:t>
            </a:r>
            <a:r>
              <a:rPr lang="en-US" sz="2000" b="1" dirty="0" smtClean="0">
                <a:solidFill>
                  <a:srgbClr val="231F20"/>
                </a:solidFill>
                <a:latin typeface="MV Boli" pitchFamily="2" charset="0"/>
                <a:cs typeface="MV Boli" pitchFamily="2" charset="0"/>
              </a:rPr>
              <a:t>error measure</a:t>
            </a:r>
            <a:r>
              <a:rPr lang="en-US" sz="2000" b="1" dirty="0">
                <a:solidFill>
                  <a:srgbClr val="231F20"/>
                </a:solidFill>
                <a:latin typeface="MV Boli" pitchFamily="2" charset="0"/>
                <a:cs typeface="MV Boli" pitchFamily="2" charset="0"/>
              </a:rPr>
              <a:t>.</a:t>
            </a:r>
            <a:endParaRPr lang="en-US" sz="2000" b="1" dirty="0">
              <a:latin typeface="MV Boli" pitchFamily="2" charset="0"/>
              <a:cs typeface="MV Boli" pitchFamily="2" charset="0"/>
            </a:endParaRPr>
          </a:p>
        </p:txBody>
      </p:sp>
    </p:spTree>
    <p:extLst>
      <p:ext uri="{BB962C8B-B14F-4D97-AF65-F5344CB8AC3E}">
        <p14:creationId xmlns:p14="http://schemas.microsoft.com/office/powerpoint/2010/main" val="4080654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5429" y="434185"/>
            <a:ext cx="1843774" cy="584775"/>
          </a:xfrm>
          <a:prstGeom prst="rect">
            <a:avLst/>
          </a:prstGeom>
          <a:noFill/>
        </p:spPr>
        <p:txBody>
          <a:bodyPr wrap="none" rtlCol="0">
            <a:spAutoFit/>
          </a:bodyPr>
          <a:lstStyle/>
          <a:p>
            <a:r>
              <a:rPr lang="en-US" sz="3200" b="1" dirty="0">
                <a:solidFill>
                  <a:srgbClr val="FF0000"/>
                </a:solidFill>
                <a:latin typeface="MV Boli" pitchFamily="2" charset="0"/>
                <a:cs typeface="MV Boli" pitchFamily="2" charset="0"/>
              </a:rPr>
              <a:t>Datasets</a:t>
            </a:r>
            <a:endParaRPr lang="en-US" sz="3200" dirty="0">
              <a:solidFill>
                <a:srgbClr val="FF0000"/>
              </a:solidFill>
              <a:latin typeface="MV Boli" pitchFamily="2" charset="0"/>
              <a:cs typeface="MV Boli" pitchFamily="2" charset="0"/>
            </a:endParaRPr>
          </a:p>
        </p:txBody>
      </p:sp>
      <p:sp>
        <p:nvSpPr>
          <p:cNvPr id="3" name="TextBox 2"/>
          <p:cNvSpPr txBox="1"/>
          <p:nvPr/>
        </p:nvSpPr>
        <p:spPr>
          <a:xfrm>
            <a:off x="152400" y="1101697"/>
            <a:ext cx="8915400" cy="984885"/>
          </a:xfrm>
          <a:prstGeom prst="rect">
            <a:avLst/>
          </a:prstGeom>
          <a:noFill/>
        </p:spPr>
        <p:txBody>
          <a:bodyPr wrap="square" rtlCol="0">
            <a:spAutoFit/>
          </a:bodyPr>
          <a:lstStyle/>
          <a:p>
            <a:r>
              <a:rPr lang="en-US" sz="2000" dirty="0" smtClean="0">
                <a:solidFill>
                  <a:srgbClr val="FF0000"/>
                </a:solidFill>
                <a:latin typeface="MV Boli" pitchFamily="2" charset="0"/>
                <a:cs typeface="MV Boli" pitchFamily="2" charset="0"/>
              </a:rPr>
              <a:t>1)</a:t>
            </a:r>
            <a:r>
              <a:rPr lang="en-US" sz="2000" dirty="0" err="1" smtClean="0">
                <a:solidFill>
                  <a:srgbClr val="FF0000"/>
                </a:solidFill>
                <a:latin typeface="MV Boli" pitchFamily="2" charset="0"/>
                <a:cs typeface="MV Boli" pitchFamily="2" charset="0"/>
              </a:rPr>
              <a:t>Tacator</a:t>
            </a:r>
            <a:r>
              <a:rPr lang="en-US" sz="2000" dirty="0" smtClean="0">
                <a:solidFill>
                  <a:srgbClr val="FF0000"/>
                </a:solidFill>
                <a:latin typeface="MV Boli" pitchFamily="2" charset="0"/>
                <a:cs typeface="MV Boli" pitchFamily="2" charset="0"/>
              </a:rPr>
              <a:t>: </a:t>
            </a:r>
            <a:r>
              <a:rPr lang="en-US" sz="2000" dirty="0" smtClean="0">
                <a:solidFill>
                  <a:schemeClr val="tx1">
                    <a:lumMod val="95000"/>
                    <a:lumOff val="5000"/>
                  </a:schemeClr>
                </a:solidFill>
                <a:latin typeface="MV Boli" pitchFamily="2" charset="0"/>
                <a:cs typeface="MV Boli" pitchFamily="2" charset="0"/>
              </a:rPr>
              <a:t>range of fat content </a:t>
            </a:r>
          </a:p>
          <a:p>
            <a:r>
              <a:rPr lang="en-US" sz="2000" dirty="0" smtClean="0">
                <a:solidFill>
                  <a:schemeClr val="tx1">
                    <a:lumMod val="95000"/>
                    <a:lumOff val="5000"/>
                  </a:schemeClr>
                </a:solidFill>
                <a:latin typeface="MV Boli" pitchFamily="2" charset="0"/>
                <a:cs typeface="MV Boli" pitchFamily="2" charset="0"/>
              </a:rPr>
              <a:t>0.9_49.1%</a:t>
            </a:r>
          </a:p>
          <a:p>
            <a:endParaRPr lang="en-US"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1105" y="0"/>
            <a:ext cx="4400550" cy="3629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52400" y="5029200"/>
            <a:ext cx="4003019" cy="984885"/>
          </a:xfrm>
          <a:prstGeom prst="rect">
            <a:avLst/>
          </a:prstGeom>
          <a:noFill/>
        </p:spPr>
        <p:txBody>
          <a:bodyPr wrap="none" rtlCol="0">
            <a:spAutoFit/>
          </a:bodyPr>
          <a:lstStyle/>
          <a:p>
            <a:r>
              <a:rPr lang="en-US" dirty="0" smtClean="0">
                <a:solidFill>
                  <a:srgbClr val="FF0000"/>
                </a:solidFill>
                <a:latin typeface="MV Boli" pitchFamily="2" charset="0"/>
                <a:cs typeface="MV Boli" pitchFamily="2" charset="0"/>
              </a:rPr>
              <a:t>2)Win:</a:t>
            </a:r>
            <a:r>
              <a:rPr lang="en-US" dirty="0" smtClean="0"/>
              <a:t> </a:t>
            </a:r>
            <a:r>
              <a:rPr lang="en-US" sz="2000" dirty="0" smtClean="0">
                <a:latin typeface="MV Boli" pitchFamily="2" charset="0"/>
                <a:cs typeface="MV Boli" pitchFamily="2" charset="0"/>
              </a:rPr>
              <a:t>Range of alcohol content</a:t>
            </a:r>
          </a:p>
          <a:p>
            <a:r>
              <a:rPr lang="en-US" sz="2000" dirty="0" smtClean="0">
                <a:latin typeface="MV Boli" pitchFamily="2" charset="0"/>
                <a:cs typeface="MV Boli" pitchFamily="2" charset="0"/>
              </a:rPr>
              <a:t>7.48_18.5%</a:t>
            </a:r>
          </a:p>
          <a:p>
            <a:endParaRPr lang="en-US" dirty="0" smtClean="0"/>
          </a:p>
        </p:txBody>
      </p:sp>
      <p:sp>
        <p:nvSpPr>
          <p:cNvPr id="6" name="Rounded Rectangle 5"/>
          <p:cNvSpPr/>
          <p:nvPr/>
        </p:nvSpPr>
        <p:spPr>
          <a:xfrm>
            <a:off x="2132424" y="2071669"/>
            <a:ext cx="1544838" cy="2535205"/>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latin typeface="MV Boli" pitchFamily="2" charset="0"/>
                <a:cs typeface="MV Boli" pitchFamily="2" charset="0"/>
              </a:rPr>
              <a:t>learning CL</a:t>
            </a:r>
            <a:endParaRPr lang="en-US" dirty="0">
              <a:solidFill>
                <a:schemeClr val="tx1">
                  <a:lumMod val="95000"/>
                  <a:lumOff val="5000"/>
                </a:schemeClr>
              </a:solidFill>
              <a:latin typeface="MV Boli" pitchFamily="2" charset="0"/>
              <a:cs typeface="MV Boli" pitchFamily="2" charset="0"/>
            </a:endParaRPr>
          </a:p>
        </p:txBody>
      </p:sp>
      <p:cxnSp>
        <p:nvCxnSpPr>
          <p:cNvPr id="10" name="Straight Connector 9"/>
          <p:cNvCxnSpPr/>
          <p:nvPr/>
        </p:nvCxnSpPr>
        <p:spPr>
          <a:xfrm>
            <a:off x="2132424" y="4114800"/>
            <a:ext cx="1503358"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62276" y="4114800"/>
            <a:ext cx="1061509" cy="369332"/>
          </a:xfrm>
          <a:prstGeom prst="rect">
            <a:avLst/>
          </a:prstGeom>
          <a:noFill/>
        </p:spPr>
        <p:txBody>
          <a:bodyPr wrap="none" rtlCol="0">
            <a:spAutoFit/>
          </a:bodyPr>
          <a:lstStyle/>
          <a:p>
            <a:r>
              <a:rPr lang="en-US" dirty="0" smtClean="0">
                <a:latin typeface="MV Boli" pitchFamily="2" charset="0"/>
                <a:cs typeface="MV Boli" pitchFamily="2" charset="0"/>
              </a:rPr>
              <a:t>Test CT</a:t>
            </a:r>
            <a:endParaRPr lang="en-US" dirty="0">
              <a:latin typeface="MV Boli" pitchFamily="2" charset="0"/>
              <a:cs typeface="MV Boli" pitchFamily="2" charset="0"/>
            </a:endParaRPr>
          </a:p>
        </p:txBody>
      </p:sp>
      <p:sp>
        <p:nvSpPr>
          <p:cNvPr id="12" name="TextBox 11"/>
          <p:cNvSpPr txBox="1"/>
          <p:nvPr/>
        </p:nvSpPr>
        <p:spPr>
          <a:xfrm>
            <a:off x="2173760" y="3723659"/>
            <a:ext cx="569387" cy="369332"/>
          </a:xfrm>
          <a:prstGeom prst="rect">
            <a:avLst/>
          </a:prstGeom>
          <a:noFill/>
        </p:spPr>
        <p:txBody>
          <a:bodyPr wrap="none" rtlCol="0">
            <a:spAutoFit/>
          </a:bodyPr>
          <a:lstStyle/>
          <a:p>
            <a:r>
              <a:rPr lang="en-US" dirty="0" smtClean="0">
                <a:latin typeface="MV Boli" pitchFamily="2" charset="0"/>
                <a:cs typeface="MV Boli" pitchFamily="2" charset="0"/>
              </a:rPr>
              <a:t>172</a:t>
            </a:r>
            <a:endParaRPr lang="en-US" dirty="0">
              <a:latin typeface="MV Boli" pitchFamily="2" charset="0"/>
              <a:cs typeface="MV Boli" pitchFamily="2" charset="0"/>
            </a:endParaRPr>
          </a:p>
        </p:txBody>
      </p:sp>
      <p:sp>
        <p:nvSpPr>
          <p:cNvPr id="13" name="TextBox 12"/>
          <p:cNvSpPr txBox="1"/>
          <p:nvPr/>
        </p:nvSpPr>
        <p:spPr>
          <a:xfrm>
            <a:off x="2179873" y="4236676"/>
            <a:ext cx="495649" cy="369332"/>
          </a:xfrm>
          <a:prstGeom prst="rect">
            <a:avLst/>
          </a:prstGeom>
          <a:noFill/>
        </p:spPr>
        <p:txBody>
          <a:bodyPr wrap="none" rtlCol="0">
            <a:spAutoFit/>
          </a:bodyPr>
          <a:lstStyle/>
          <a:p>
            <a:r>
              <a:rPr lang="en-US" dirty="0" smtClean="0">
                <a:latin typeface="MV Boli" pitchFamily="2" charset="0"/>
                <a:cs typeface="MV Boli" pitchFamily="2" charset="0"/>
              </a:rPr>
              <a:t>43</a:t>
            </a:r>
            <a:endParaRPr lang="en-US" dirty="0">
              <a:latin typeface="MV Boli" pitchFamily="2" charset="0"/>
              <a:cs typeface="MV Boli" pitchFamily="2" charset="0"/>
            </a:endParaRPr>
          </a:p>
        </p:txBody>
      </p:sp>
      <p:sp>
        <p:nvSpPr>
          <p:cNvPr id="14" name="TextBox 13"/>
          <p:cNvSpPr txBox="1"/>
          <p:nvPr/>
        </p:nvSpPr>
        <p:spPr>
          <a:xfrm>
            <a:off x="1633461" y="4422208"/>
            <a:ext cx="585417" cy="369332"/>
          </a:xfrm>
          <a:prstGeom prst="rect">
            <a:avLst/>
          </a:prstGeom>
          <a:noFill/>
        </p:spPr>
        <p:txBody>
          <a:bodyPr wrap="none" rtlCol="0">
            <a:spAutoFit/>
          </a:bodyPr>
          <a:lstStyle/>
          <a:p>
            <a:r>
              <a:rPr lang="en-US" dirty="0" smtClean="0">
                <a:latin typeface="MV Boli" pitchFamily="2" charset="0"/>
                <a:cs typeface="MV Boli" pitchFamily="2" charset="0"/>
              </a:rPr>
              <a:t>215</a:t>
            </a:r>
            <a:endParaRPr lang="en-US" dirty="0">
              <a:latin typeface="MV Boli" pitchFamily="2" charset="0"/>
              <a:cs typeface="MV Boli" pitchFamily="2" charset="0"/>
            </a:endParaRPr>
          </a:p>
        </p:txBody>
      </p:sp>
      <p:sp>
        <p:nvSpPr>
          <p:cNvPr id="15" name="TextBox 14"/>
          <p:cNvSpPr txBox="1"/>
          <p:nvPr/>
        </p:nvSpPr>
        <p:spPr>
          <a:xfrm>
            <a:off x="3648273" y="1901916"/>
            <a:ext cx="601447" cy="369332"/>
          </a:xfrm>
          <a:prstGeom prst="rect">
            <a:avLst/>
          </a:prstGeom>
          <a:noFill/>
        </p:spPr>
        <p:txBody>
          <a:bodyPr wrap="none" rtlCol="0">
            <a:spAutoFit/>
          </a:bodyPr>
          <a:lstStyle/>
          <a:p>
            <a:r>
              <a:rPr lang="en-US" dirty="0" smtClean="0">
                <a:latin typeface="MV Boli" pitchFamily="2" charset="0"/>
                <a:cs typeface="MV Boli" pitchFamily="2" charset="0"/>
              </a:rPr>
              <a:t>100</a:t>
            </a:r>
            <a:endParaRPr lang="en-US" dirty="0">
              <a:latin typeface="MV Boli" pitchFamily="2" charset="0"/>
              <a:cs typeface="MV Boli" pitchFamily="2" charset="0"/>
            </a:endParaRPr>
          </a:p>
        </p:txBody>
      </p:sp>
      <p:sp>
        <p:nvSpPr>
          <p:cNvPr id="16" name="Rounded Rectangle 15"/>
          <p:cNvSpPr/>
          <p:nvPr/>
        </p:nvSpPr>
        <p:spPr>
          <a:xfrm>
            <a:off x="5460149" y="4525814"/>
            <a:ext cx="3081177" cy="126052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latin typeface="MV Boli" pitchFamily="2" charset="0"/>
              <a:cs typeface="MV Boli" pitchFamily="2" charset="0"/>
            </a:endParaRPr>
          </a:p>
          <a:p>
            <a:pPr algn="ctr"/>
            <a:endParaRPr lang="en-US" dirty="0">
              <a:solidFill>
                <a:schemeClr val="tx1"/>
              </a:solidFill>
              <a:latin typeface="MV Boli" pitchFamily="2" charset="0"/>
              <a:cs typeface="MV Boli" pitchFamily="2" charset="0"/>
            </a:endParaRPr>
          </a:p>
        </p:txBody>
      </p:sp>
      <p:cxnSp>
        <p:nvCxnSpPr>
          <p:cNvPr id="7" name="Straight Connector 6"/>
          <p:cNvCxnSpPr/>
          <p:nvPr/>
        </p:nvCxnSpPr>
        <p:spPr>
          <a:xfrm>
            <a:off x="5453222" y="5490865"/>
            <a:ext cx="3081177"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463055" y="5481475"/>
            <a:ext cx="1061509" cy="369332"/>
          </a:xfrm>
          <a:prstGeom prst="rect">
            <a:avLst/>
          </a:prstGeom>
          <a:noFill/>
        </p:spPr>
        <p:txBody>
          <a:bodyPr wrap="none" rtlCol="0">
            <a:spAutoFit/>
          </a:bodyPr>
          <a:lstStyle/>
          <a:p>
            <a:r>
              <a:rPr lang="en-US" dirty="0" smtClean="0">
                <a:latin typeface="MV Boli" pitchFamily="2" charset="0"/>
                <a:cs typeface="MV Boli" pitchFamily="2" charset="0"/>
              </a:rPr>
              <a:t>Test CT</a:t>
            </a:r>
            <a:endParaRPr lang="en-US" dirty="0">
              <a:latin typeface="MV Boli" pitchFamily="2" charset="0"/>
              <a:cs typeface="MV Boli" pitchFamily="2" charset="0"/>
            </a:endParaRPr>
          </a:p>
        </p:txBody>
      </p:sp>
      <p:sp>
        <p:nvSpPr>
          <p:cNvPr id="24" name="TextBox 23"/>
          <p:cNvSpPr txBox="1"/>
          <p:nvPr/>
        </p:nvSpPr>
        <p:spPr>
          <a:xfrm>
            <a:off x="6263481" y="4620729"/>
            <a:ext cx="1460656" cy="369332"/>
          </a:xfrm>
          <a:prstGeom prst="rect">
            <a:avLst/>
          </a:prstGeom>
          <a:noFill/>
        </p:spPr>
        <p:txBody>
          <a:bodyPr wrap="none" rtlCol="0">
            <a:spAutoFit/>
          </a:bodyPr>
          <a:lstStyle/>
          <a:p>
            <a:r>
              <a:rPr lang="en-US" dirty="0" smtClean="0">
                <a:latin typeface="MV Boli" pitchFamily="2" charset="0"/>
                <a:cs typeface="MV Boli" pitchFamily="2" charset="0"/>
              </a:rPr>
              <a:t>Learning CL</a:t>
            </a:r>
            <a:endParaRPr lang="en-US" dirty="0">
              <a:latin typeface="MV Boli" pitchFamily="2" charset="0"/>
              <a:cs typeface="MV Boli" pitchFamily="2" charset="0"/>
            </a:endParaRPr>
          </a:p>
        </p:txBody>
      </p:sp>
      <p:sp>
        <p:nvSpPr>
          <p:cNvPr id="25" name="TextBox 24"/>
          <p:cNvSpPr txBox="1"/>
          <p:nvPr/>
        </p:nvSpPr>
        <p:spPr>
          <a:xfrm>
            <a:off x="5481576" y="5162912"/>
            <a:ext cx="495649" cy="369332"/>
          </a:xfrm>
          <a:prstGeom prst="rect">
            <a:avLst/>
          </a:prstGeom>
          <a:noFill/>
        </p:spPr>
        <p:txBody>
          <a:bodyPr wrap="none" rtlCol="0">
            <a:spAutoFit/>
          </a:bodyPr>
          <a:lstStyle/>
          <a:p>
            <a:r>
              <a:rPr lang="en-US" dirty="0" smtClean="0">
                <a:latin typeface="MV Boli" pitchFamily="2" charset="0"/>
                <a:cs typeface="MV Boli" pitchFamily="2" charset="0"/>
              </a:rPr>
              <a:t>94</a:t>
            </a:r>
            <a:endParaRPr lang="en-US" dirty="0">
              <a:latin typeface="MV Boli" pitchFamily="2" charset="0"/>
              <a:cs typeface="MV Boli" pitchFamily="2" charset="0"/>
            </a:endParaRPr>
          </a:p>
        </p:txBody>
      </p:sp>
      <p:sp>
        <p:nvSpPr>
          <p:cNvPr id="26" name="TextBox 25"/>
          <p:cNvSpPr txBox="1"/>
          <p:nvPr/>
        </p:nvSpPr>
        <p:spPr>
          <a:xfrm>
            <a:off x="5537094" y="5490865"/>
            <a:ext cx="495649" cy="369332"/>
          </a:xfrm>
          <a:prstGeom prst="rect">
            <a:avLst/>
          </a:prstGeom>
          <a:noFill/>
        </p:spPr>
        <p:txBody>
          <a:bodyPr wrap="none" rtlCol="0">
            <a:spAutoFit/>
          </a:bodyPr>
          <a:lstStyle/>
          <a:p>
            <a:r>
              <a:rPr lang="en-US" dirty="0" smtClean="0">
                <a:latin typeface="MV Boli" pitchFamily="2" charset="0"/>
                <a:cs typeface="MV Boli" pitchFamily="2" charset="0"/>
              </a:rPr>
              <a:t>34</a:t>
            </a:r>
            <a:endParaRPr lang="en-US" dirty="0">
              <a:latin typeface="MV Boli" pitchFamily="2" charset="0"/>
              <a:cs typeface="MV Boli" pitchFamily="2" charset="0"/>
            </a:endParaRPr>
          </a:p>
        </p:txBody>
      </p:sp>
      <p:sp>
        <p:nvSpPr>
          <p:cNvPr id="27" name="TextBox 26"/>
          <p:cNvSpPr txBox="1"/>
          <p:nvPr/>
        </p:nvSpPr>
        <p:spPr>
          <a:xfrm>
            <a:off x="5001370" y="5675531"/>
            <a:ext cx="588623" cy="369332"/>
          </a:xfrm>
          <a:prstGeom prst="rect">
            <a:avLst/>
          </a:prstGeom>
          <a:noFill/>
        </p:spPr>
        <p:txBody>
          <a:bodyPr wrap="none" rtlCol="0">
            <a:spAutoFit/>
          </a:bodyPr>
          <a:lstStyle/>
          <a:p>
            <a:r>
              <a:rPr lang="en-US" dirty="0" smtClean="0">
                <a:latin typeface="MV Boli" pitchFamily="2" charset="0"/>
                <a:cs typeface="MV Boli" pitchFamily="2" charset="0"/>
              </a:rPr>
              <a:t>124</a:t>
            </a:r>
            <a:endParaRPr lang="en-US" dirty="0">
              <a:latin typeface="MV Boli" pitchFamily="2" charset="0"/>
              <a:cs typeface="MV Boli" pitchFamily="2" charset="0"/>
            </a:endParaRPr>
          </a:p>
        </p:txBody>
      </p:sp>
      <p:sp>
        <p:nvSpPr>
          <p:cNvPr id="28" name="TextBox 27"/>
          <p:cNvSpPr txBox="1"/>
          <p:nvPr/>
        </p:nvSpPr>
        <p:spPr>
          <a:xfrm>
            <a:off x="8232015" y="4236676"/>
            <a:ext cx="646331" cy="369332"/>
          </a:xfrm>
          <a:prstGeom prst="rect">
            <a:avLst/>
          </a:prstGeom>
          <a:noFill/>
        </p:spPr>
        <p:txBody>
          <a:bodyPr wrap="none" rtlCol="0">
            <a:spAutoFit/>
          </a:bodyPr>
          <a:lstStyle/>
          <a:p>
            <a:r>
              <a:rPr lang="en-US" dirty="0" smtClean="0">
                <a:latin typeface="MV Boli" pitchFamily="2" charset="0"/>
                <a:cs typeface="MV Boli" pitchFamily="2" charset="0"/>
              </a:rPr>
              <a:t>256</a:t>
            </a:r>
            <a:endParaRPr lang="en-US" dirty="0">
              <a:latin typeface="MV Boli" pitchFamily="2" charset="0"/>
              <a:cs typeface="MV Boli" pitchFamily="2" charset="0"/>
            </a:endParaRPr>
          </a:p>
        </p:txBody>
      </p:sp>
      <p:sp>
        <p:nvSpPr>
          <p:cNvPr id="29" name="TextBox 28"/>
          <p:cNvSpPr txBox="1"/>
          <p:nvPr/>
        </p:nvSpPr>
        <p:spPr>
          <a:xfrm>
            <a:off x="5405376" y="3629025"/>
            <a:ext cx="2690160" cy="369332"/>
          </a:xfrm>
          <a:prstGeom prst="rect">
            <a:avLst/>
          </a:prstGeom>
          <a:noFill/>
        </p:spPr>
        <p:txBody>
          <a:bodyPr wrap="none" rtlCol="0">
            <a:spAutoFit/>
          </a:bodyPr>
          <a:lstStyle/>
          <a:p>
            <a:r>
              <a:rPr lang="en-US" dirty="0" smtClean="0">
                <a:solidFill>
                  <a:schemeClr val="accent2">
                    <a:lumMod val="75000"/>
                  </a:schemeClr>
                </a:solidFill>
                <a:latin typeface="MV Boli" pitchFamily="2" charset="0"/>
                <a:cs typeface="MV Boli" pitchFamily="2" charset="0"/>
              </a:rPr>
              <a:t>Training set of </a:t>
            </a:r>
            <a:r>
              <a:rPr lang="en-US" dirty="0" err="1" smtClean="0">
                <a:solidFill>
                  <a:schemeClr val="accent2">
                    <a:lumMod val="75000"/>
                  </a:schemeClr>
                </a:solidFill>
                <a:latin typeface="MV Boli" pitchFamily="2" charset="0"/>
                <a:cs typeface="MV Boli" pitchFamily="2" charset="0"/>
              </a:rPr>
              <a:t>tacator</a:t>
            </a:r>
            <a:endParaRPr lang="en-US" dirty="0">
              <a:solidFill>
                <a:schemeClr val="accent2">
                  <a:lumMod val="75000"/>
                </a:schemeClr>
              </a:solidFill>
              <a:latin typeface="MV Boli" pitchFamily="2" charset="0"/>
              <a:cs typeface="MV Boli" pitchFamily="2" charset="0"/>
            </a:endParaRPr>
          </a:p>
        </p:txBody>
      </p:sp>
    </p:spTree>
    <p:extLst>
      <p:ext uri="{BB962C8B-B14F-4D97-AF65-F5344CB8AC3E}">
        <p14:creationId xmlns:p14="http://schemas.microsoft.com/office/powerpoint/2010/main" val="25044756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6927"/>
            <a:ext cx="4467225" cy="369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33700"/>
            <a:ext cx="4714875"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715000" y="3751118"/>
            <a:ext cx="2374368" cy="369332"/>
          </a:xfrm>
          <a:prstGeom prst="rect">
            <a:avLst/>
          </a:prstGeom>
          <a:noFill/>
        </p:spPr>
        <p:txBody>
          <a:bodyPr wrap="none" rtlCol="0">
            <a:spAutoFit/>
          </a:bodyPr>
          <a:lstStyle/>
          <a:p>
            <a:r>
              <a:rPr lang="en-US" dirty="0" smtClean="0">
                <a:solidFill>
                  <a:schemeClr val="accent2">
                    <a:lumMod val="75000"/>
                  </a:schemeClr>
                </a:solidFill>
                <a:latin typeface="MV Boli" pitchFamily="2" charset="0"/>
                <a:cs typeface="MV Boli" pitchFamily="2" charset="0"/>
              </a:rPr>
              <a:t>Training set of wine</a:t>
            </a:r>
            <a:endParaRPr lang="en-US" dirty="0">
              <a:solidFill>
                <a:schemeClr val="accent2">
                  <a:lumMod val="75000"/>
                </a:schemeClr>
              </a:solidFill>
              <a:latin typeface="MV Boli" pitchFamily="2" charset="0"/>
              <a:cs typeface="MV Boli" pitchFamily="2" charset="0"/>
            </a:endParaRPr>
          </a:p>
        </p:txBody>
      </p:sp>
      <p:sp>
        <p:nvSpPr>
          <p:cNvPr id="6" name="TextBox 5"/>
          <p:cNvSpPr txBox="1"/>
          <p:nvPr/>
        </p:nvSpPr>
        <p:spPr>
          <a:xfrm>
            <a:off x="304800" y="584537"/>
            <a:ext cx="3010761" cy="1015663"/>
          </a:xfrm>
          <a:prstGeom prst="rect">
            <a:avLst/>
          </a:prstGeom>
          <a:noFill/>
        </p:spPr>
        <p:txBody>
          <a:bodyPr wrap="none" rtlCol="0">
            <a:spAutoFit/>
          </a:bodyPr>
          <a:lstStyle/>
          <a:p>
            <a:r>
              <a:rPr lang="en-US" sz="2000" dirty="0" smtClean="0">
                <a:solidFill>
                  <a:srgbClr val="FF0000"/>
                </a:solidFill>
                <a:latin typeface="MV Boli" pitchFamily="2" charset="0"/>
                <a:cs typeface="MV Boli" pitchFamily="2" charset="0"/>
              </a:rPr>
              <a:t>3)Orange </a:t>
            </a:r>
            <a:r>
              <a:rPr lang="en-US" sz="2000" dirty="0" err="1" smtClean="0">
                <a:solidFill>
                  <a:srgbClr val="FF0000"/>
                </a:solidFill>
                <a:latin typeface="MV Boli" pitchFamily="2" charset="0"/>
                <a:cs typeface="MV Boli" pitchFamily="2" charset="0"/>
              </a:rPr>
              <a:t>juice:</a:t>
            </a:r>
            <a:r>
              <a:rPr lang="en-US" sz="2000" dirty="0" err="1" smtClean="0">
                <a:latin typeface="MV Boli" pitchFamily="2" charset="0"/>
                <a:cs typeface="MV Boli" pitchFamily="2" charset="0"/>
              </a:rPr>
              <a:t>range</a:t>
            </a:r>
            <a:r>
              <a:rPr lang="en-US" sz="2000" dirty="0" smtClean="0">
                <a:latin typeface="MV Boli" pitchFamily="2" charset="0"/>
                <a:cs typeface="MV Boli" pitchFamily="2" charset="0"/>
              </a:rPr>
              <a:t> of</a:t>
            </a:r>
          </a:p>
          <a:p>
            <a:r>
              <a:rPr lang="en-US" sz="2000" dirty="0" err="1" smtClean="0">
                <a:latin typeface="MV Boli" pitchFamily="2" charset="0"/>
                <a:cs typeface="MV Boli" pitchFamily="2" charset="0"/>
              </a:rPr>
              <a:t>Saccharose</a:t>
            </a:r>
            <a:r>
              <a:rPr lang="en-US" sz="2000" dirty="0" smtClean="0">
                <a:latin typeface="MV Boli" pitchFamily="2" charset="0"/>
                <a:cs typeface="MV Boli" pitchFamily="2" charset="0"/>
              </a:rPr>
              <a:t> content:</a:t>
            </a:r>
          </a:p>
          <a:p>
            <a:r>
              <a:rPr lang="en-US" sz="2000" dirty="0" smtClean="0">
                <a:latin typeface="MV Boli" pitchFamily="2" charset="0"/>
                <a:cs typeface="MV Boli" pitchFamily="2" charset="0"/>
              </a:rPr>
              <a:t>0_78.8</a:t>
            </a:r>
            <a:endParaRPr lang="en-US" sz="2000" dirty="0">
              <a:latin typeface="MV Boli" pitchFamily="2" charset="0"/>
              <a:cs typeface="MV Boli" pitchFamily="2" charset="0"/>
            </a:endParaRPr>
          </a:p>
        </p:txBody>
      </p:sp>
      <p:sp>
        <p:nvSpPr>
          <p:cNvPr id="7" name="TextBox 6"/>
          <p:cNvSpPr txBox="1"/>
          <p:nvPr/>
        </p:nvSpPr>
        <p:spPr>
          <a:xfrm>
            <a:off x="629408" y="2362200"/>
            <a:ext cx="2361544" cy="369332"/>
          </a:xfrm>
          <a:prstGeom prst="rect">
            <a:avLst/>
          </a:prstGeom>
          <a:noFill/>
        </p:spPr>
        <p:txBody>
          <a:bodyPr wrap="none" rtlCol="0">
            <a:spAutoFit/>
          </a:bodyPr>
          <a:lstStyle/>
          <a:p>
            <a:r>
              <a:rPr lang="en-US" dirty="0" smtClean="0">
                <a:solidFill>
                  <a:schemeClr val="accent2">
                    <a:lumMod val="75000"/>
                  </a:schemeClr>
                </a:solidFill>
                <a:latin typeface="MV Boli" pitchFamily="2" charset="0"/>
                <a:cs typeface="MV Boli" pitchFamily="2" charset="0"/>
              </a:rPr>
              <a:t>Training set of juice</a:t>
            </a:r>
            <a:endParaRPr lang="en-US" dirty="0">
              <a:solidFill>
                <a:schemeClr val="accent2">
                  <a:lumMod val="75000"/>
                </a:schemeClr>
              </a:solidFill>
              <a:latin typeface="MV Boli" pitchFamily="2" charset="0"/>
              <a:cs typeface="MV Boli" pitchFamily="2" charset="0"/>
            </a:endParaRPr>
          </a:p>
        </p:txBody>
      </p:sp>
      <p:sp>
        <p:nvSpPr>
          <p:cNvPr id="8" name="Rounded Rectangle 7"/>
          <p:cNvSpPr/>
          <p:nvPr/>
        </p:nvSpPr>
        <p:spPr>
          <a:xfrm>
            <a:off x="4876800" y="5257800"/>
            <a:ext cx="4267200" cy="121920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MV Boli" pitchFamily="2" charset="0"/>
                <a:cs typeface="MV Boli" pitchFamily="2" charset="0"/>
              </a:rPr>
              <a:t>Learning CL</a:t>
            </a:r>
            <a:endParaRPr lang="en-US" dirty="0">
              <a:solidFill>
                <a:schemeClr val="tx1"/>
              </a:solidFill>
              <a:latin typeface="MV Boli" pitchFamily="2" charset="0"/>
              <a:cs typeface="MV Boli" pitchFamily="2" charset="0"/>
            </a:endParaRPr>
          </a:p>
        </p:txBody>
      </p:sp>
      <p:cxnSp>
        <p:nvCxnSpPr>
          <p:cNvPr id="10" name="Straight Connector 9"/>
          <p:cNvCxnSpPr/>
          <p:nvPr/>
        </p:nvCxnSpPr>
        <p:spPr>
          <a:xfrm>
            <a:off x="4876800" y="6096000"/>
            <a:ext cx="42672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883727" y="5703516"/>
            <a:ext cx="588623" cy="369332"/>
          </a:xfrm>
          <a:prstGeom prst="rect">
            <a:avLst/>
          </a:prstGeom>
          <a:noFill/>
        </p:spPr>
        <p:txBody>
          <a:bodyPr wrap="none" rtlCol="0">
            <a:spAutoFit/>
          </a:bodyPr>
          <a:lstStyle/>
          <a:p>
            <a:r>
              <a:rPr lang="en-US" dirty="0" smtClean="0">
                <a:latin typeface="MV Boli" pitchFamily="2" charset="0"/>
                <a:cs typeface="MV Boli" pitchFamily="2" charset="0"/>
              </a:rPr>
              <a:t>146</a:t>
            </a:r>
            <a:endParaRPr lang="en-US" dirty="0">
              <a:latin typeface="MV Boli" pitchFamily="2" charset="0"/>
              <a:cs typeface="MV Boli" pitchFamily="2" charset="0"/>
            </a:endParaRPr>
          </a:p>
        </p:txBody>
      </p:sp>
      <p:sp>
        <p:nvSpPr>
          <p:cNvPr id="17" name="TextBox 16"/>
          <p:cNvSpPr txBox="1"/>
          <p:nvPr/>
        </p:nvSpPr>
        <p:spPr>
          <a:xfrm>
            <a:off x="6479645" y="6114595"/>
            <a:ext cx="1061509" cy="369332"/>
          </a:xfrm>
          <a:prstGeom prst="rect">
            <a:avLst/>
          </a:prstGeom>
          <a:noFill/>
        </p:spPr>
        <p:txBody>
          <a:bodyPr wrap="none" rtlCol="0">
            <a:spAutoFit/>
          </a:bodyPr>
          <a:lstStyle/>
          <a:p>
            <a:r>
              <a:rPr lang="en-US" dirty="0" smtClean="0">
                <a:latin typeface="MV Boli" pitchFamily="2" charset="0"/>
                <a:cs typeface="MV Boli" pitchFamily="2" charset="0"/>
              </a:rPr>
              <a:t>Test CT</a:t>
            </a:r>
            <a:endParaRPr lang="en-US" dirty="0">
              <a:latin typeface="MV Boli" pitchFamily="2" charset="0"/>
              <a:cs typeface="MV Boli" pitchFamily="2" charset="0"/>
            </a:endParaRPr>
          </a:p>
        </p:txBody>
      </p:sp>
      <p:sp>
        <p:nvSpPr>
          <p:cNvPr id="18" name="TextBox 17"/>
          <p:cNvSpPr txBox="1"/>
          <p:nvPr/>
        </p:nvSpPr>
        <p:spPr>
          <a:xfrm>
            <a:off x="4975156" y="6072848"/>
            <a:ext cx="476412" cy="369332"/>
          </a:xfrm>
          <a:prstGeom prst="rect">
            <a:avLst/>
          </a:prstGeom>
          <a:noFill/>
        </p:spPr>
        <p:txBody>
          <a:bodyPr wrap="none" rtlCol="0">
            <a:spAutoFit/>
          </a:bodyPr>
          <a:lstStyle/>
          <a:p>
            <a:r>
              <a:rPr lang="en-US" dirty="0" smtClean="0">
                <a:latin typeface="MV Boli" pitchFamily="2" charset="0"/>
                <a:cs typeface="MV Boli" pitchFamily="2" charset="0"/>
              </a:rPr>
              <a:t>67</a:t>
            </a:r>
            <a:endParaRPr lang="en-US" dirty="0">
              <a:latin typeface="MV Boli" pitchFamily="2" charset="0"/>
              <a:cs typeface="MV Boli" pitchFamily="2" charset="0"/>
            </a:endParaRPr>
          </a:p>
        </p:txBody>
      </p:sp>
      <p:sp>
        <p:nvSpPr>
          <p:cNvPr id="19" name="TextBox 18"/>
          <p:cNvSpPr txBox="1"/>
          <p:nvPr/>
        </p:nvSpPr>
        <p:spPr>
          <a:xfrm>
            <a:off x="4629319" y="6418118"/>
            <a:ext cx="585417" cy="369332"/>
          </a:xfrm>
          <a:prstGeom prst="rect">
            <a:avLst/>
          </a:prstGeom>
          <a:noFill/>
        </p:spPr>
        <p:txBody>
          <a:bodyPr wrap="none" rtlCol="0">
            <a:spAutoFit/>
          </a:bodyPr>
          <a:lstStyle/>
          <a:p>
            <a:r>
              <a:rPr lang="en-US" dirty="0" smtClean="0">
                <a:latin typeface="MV Boli" pitchFamily="2" charset="0"/>
                <a:cs typeface="MV Boli" pitchFamily="2" charset="0"/>
              </a:rPr>
              <a:t>213</a:t>
            </a:r>
            <a:endParaRPr lang="en-US" dirty="0">
              <a:latin typeface="MV Boli" pitchFamily="2" charset="0"/>
              <a:cs typeface="MV Boli" pitchFamily="2" charset="0"/>
            </a:endParaRPr>
          </a:p>
        </p:txBody>
      </p:sp>
      <p:sp>
        <p:nvSpPr>
          <p:cNvPr id="20" name="TextBox 19"/>
          <p:cNvSpPr txBox="1"/>
          <p:nvPr/>
        </p:nvSpPr>
        <p:spPr>
          <a:xfrm>
            <a:off x="8539233" y="4888468"/>
            <a:ext cx="646331" cy="369332"/>
          </a:xfrm>
          <a:prstGeom prst="rect">
            <a:avLst/>
          </a:prstGeom>
          <a:noFill/>
        </p:spPr>
        <p:txBody>
          <a:bodyPr wrap="none" rtlCol="0">
            <a:spAutoFit/>
          </a:bodyPr>
          <a:lstStyle/>
          <a:p>
            <a:r>
              <a:rPr lang="en-US" dirty="0" smtClean="0">
                <a:latin typeface="MV Boli" pitchFamily="2" charset="0"/>
                <a:cs typeface="MV Boli" pitchFamily="2" charset="0"/>
              </a:rPr>
              <a:t>700</a:t>
            </a:r>
            <a:endParaRPr lang="en-US" dirty="0">
              <a:latin typeface="MV Boli" pitchFamily="2" charset="0"/>
              <a:cs typeface="MV Boli" pitchFamily="2" charset="0"/>
            </a:endParaRPr>
          </a:p>
        </p:txBody>
      </p:sp>
    </p:spTree>
    <p:extLst>
      <p:ext uri="{BB962C8B-B14F-4D97-AF65-F5344CB8AC3E}">
        <p14:creationId xmlns:p14="http://schemas.microsoft.com/office/powerpoint/2010/main" val="36997754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1610</TotalTime>
  <Words>1145</Words>
  <Application>Microsoft Office PowerPoint</Application>
  <PresentationFormat>On-screen Show (4:3)</PresentationFormat>
  <Paragraphs>94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abstract</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Selecting number of basis functions</vt:lpstr>
      <vt:lpstr>PowerPoint Presentation</vt:lpstr>
      <vt:lpstr>PowerPoint Presentation</vt:lpstr>
      <vt:lpstr>PowerPoint Presentation</vt:lpstr>
      <vt:lpstr>PowerPoint Presentation</vt:lpstr>
      <vt:lpstr>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Tarasheh mandegar</dc:creator>
  <cp:lastModifiedBy>Tarasheh mandegar</cp:lastModifiedBy>
  <cp:revision>76</cp:revision>
  <dcterms:created xsi:type="dcterms:W3CDTF">2011-05-20T17:12:52Z</dcterms:created>
  <dcterms:modified xsi:type="dcterms:W3CDTF">2011-06-17T04:22:09Z</dcterms:modified>
</cp:coreProperties>
</file>