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5" r:id="rId9"/>
    <p:sldId id="266" r:id="rId10"/>
    <p:sldId id="263" r:id="rId11"/>
    <p:sldId id="267" r:id="rId12"/>
    <p:sldId id="272" r:id="rId13"/>
    <p:sldId id="274" r:id="rId14"/>
    <p:sldId id="268" r:id="rId15"/>
    <p:sldId id="269" r:id="rId16"/>
    <p:sldId id="270" r:id="rId17"/>
    <p:sldId id="276" r:id="rId1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20" autoAdjust="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377FC9-958E-4137-82E3-8B73C1F3A73C}" type="datetimeFigureOut">
              <a:rPr lang="fa-IR" smtClean="0"/>
              <a:pPr/>
              <a:t>03/01/1433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6F447F-19CE-4855-99E3-E22013D3CF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Real-time multidimensional NMR follows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 folding with second resolution</a:t>
            </a:r>
            <a:endParaRPr lang="fa-I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4572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dirty="0" smtClean="0"/>
              <a:t>PNAS, </a:t>
            </a:r>
            <a:r>
              <a:rPr lang="en-US" b="1" dirty="0" smtClean="0"/>
              <a:t>2010</a:t>
            </a:r>
            <a:r>
              <a:rPr lang="en-US" dirty="0" smtClean="0"/>
              <a:t>, </a:t>
            </a:r>
            <a:r>
              <a:rPr lang="en-US" dirty="0"/>
              <a:t>vol. </a:t>
            </a:r>
            <a:r>
              <a:rPr lang="en-US" dirty="0" smtClean="0"/>
              <a:t>107, </a:t>
            </a:r>
            <a:r>
              <a:rPr lang="en-US" dirty="0"/>
              <a:t>no. </a:t>
            </a:r>
            <a:r>
              <a:rPr lang="en-US" dirty="0" smtClean="0"/>
              <a:t>20, 9192–9197</a:t>
            </a:r>
            <a:endParaRPr lang="fa-I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0" y="61722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solidFill>
                  <a:srgbClr val="A50021"/>
                </a:solidFill>
                <a:latin typeface="Bodoni MT Black" pitchFamily="18" charset="0"/>
                <a:cs typeface="ARYA" pitchFamily="2" charset="-78"/>
              </a:rPr>
              <a:t>Zeinab Mokhtari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48600" y="6521450"/>
            <a:ext cx="1295400" cy="338138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1-Dec-2010</a:t>
            </a:r>
          </a:p>
        </p:txBody>
      </p:sp>
      <p:pic>
        <p:nvPicPr>
          <p:cNvPr id="7" name="Picture 9" descr="arm-enghlisi"/>
          <p:cNvPicPr>
            <a:picLocks noChangeAspect="1" noChangeArrowheads="1"/>
          </p:cNvPicPr>
          <p:nvPr/>
        </p:nvPicPr>
        <p:blipFill>
          <a:blip r:embed="rId2" cstate="print">
            <a:lum bright="2000" contrast="6000"/>
          </a:blip>
          <a:srcRect/>
          <a:stretch>
            <a:fillRect/>
          </a:stretch>
        </p:blipFill>
        <p:spPr bwMode="auto">
          <a:xfrm>
            <a:off x="1100133" y="123807"/>
            <a:ext cx="2828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28586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most </a:t>
            </a:r>
            <a:r>
              <a:rPr lang="en-US" dirty="0" err="1" smtClean="0"/>
              <a:t>imino</a:t>
            </a:r>
            <a:r>
              <a:rPr lang="en-US" dirty="0" smtClean="0"/>
              <a:t> proton peaks in the three helices were observed, indicating that</a:t>
            </a:r>
          </a:p>
          <a:p>
            <a:pPr algn="just" rtl="0"/>
            <a:r>
              <a:rPr lang="en-US" dirty="0" smtClean="0">
                <a:solidFill>
                  <a:srgbClr val="00B050"/>
                </a:solidFill>
              </a:rPr>
              <a:t>all helices are stabilized by </a:t>
            </a:r>
            <a:r>
              <a:rPr lang="en-US" dirty="0" err="1" smtClean="0">
                <a:solidFill>
                  <a:srgbClr val="00B050"/>
                </a:solidFill>
              </a:rPr>
              <a:t>ligand</a:t>
            </a:r>
            <a:r>
              <a:rPr lang="en-US" dirty="0" smtClean="0">
                <a:solidFill>
                  <a:srgbClr val="00B050"/>
                </a:solidFill>
              </a:rPr>
              <a:t> binding</a:t>
            </a:r>
            <a:r>
              <a:rPr lang="en-US" dirty="0" smtClean="0"/>
              <a:t>; new </a:t>
            </a:r>
            <a:r>
              <a:rPr lang="en-US" dirty="0" err="1" smtClean="0"/>
              <a:t>imino</a:t>
            </a:r>
            <a:r>
              <a:rPr lang="en-US" dirty="0" smtClean="0"/>
              <a:t> proton signals corresponding to the three-helix junctions appear as well.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5918" y="264318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FF0000"/>
                </a:solidFill>
              </a:rPr>
              <a:t>The structure demonstrates that </a:t>
            </a:r>
            <a:r>
              <a:rPr lang="en-US" dirty="0" smtClean="0">
                <a:solidFill>
                  <a:srgbClr val="0000FF"/>
                </a:solidFill>
              </a:rPr>
              <a:t>adenine</a:t>
            </a:r>
            <a:r>
              <a:rPr lang="en-US" dirty="0" smtClean="0">
                <a:solidFill>
                  <a:srgbClr val="FF0000"/>
                </a:solidFill>
              </a:rPr>
              <a:t> forms a Watson–Crick base pair with </a:t>
            </a:r>
            <a:r>
              <a:rPr lang="en-US" dirty="0" smtClean="0">
                <a:solidFill>
                  <a:srgbClr val="0000FF"/>
                </a:solidFill>
              </a:rPr>
              <a:t>U74</a:t>
            </a:r>
            <a:r>
              <a:rPr lang="en-US" dirty="0" smtClean="0">
                <a:solidFill>
                  <a:srgbClr val="FF0000"/>
                </a:solidFill>
              </a:rPr>
              <a:t> and interacts with U47, U51, and U22.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3500438"/>
            <a:ext cx="145424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H2O NOESY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714480" y="4000504"/>
            <a:ext cx="6500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adenine–</a:t>
            </a:r>
            <a:r>
              <a:rPr lang="en-US" dirty="0" err="1" smtClean="0"/>
              <a:t>riboswitch</a:t>
            </a:r>
            <a:r>
              <a:rPr lang="en-US" dirty="0" smtClean="0"/>
              <a:t> complex displayed strong NOEs between the </a:t>
            </a:r>
            <a:r>
              <a:rPr lang="en-US" dirty="0" err="1" smtClean="0"/>
              <a:t>imino</a:t>
            </a:r>
            <a:r>
              <a:rPr lang="en-US" dirty="0" smtClean="0"/>
              <a:t> protons of U74 and U51 and the H2 of the bound adenine.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1571604" y="5072074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srgbClr val="0000FF"/>
                </a:solidFill>
              </a:rPr>
              <a:t>The most interesting NMR signals arising from this complex correspond to the </a:t>
            </a:r>
            <a:r>
              <a:rPr lang="en-US" dirty="0" err="1" smtClean="0">
                <a:solidFill>
                  <a:srgbClr val="0000FF"/>
                </a:solidFill>
              </a:rPr>
              <a:t>imino</a:t>
            </a:r>
            <a:r>
              <a:rPr lang="en-US" dirty="0" smtClean="0">
                <a:solidFill>
                  <a:srgbClr val="0000FF"/>
                </a:solidFill>
              </a:rPr>
              <a:t> proton peaks of the G37 and G38 residues.</a:t>
            </a:r>
            <a:endParaRPr lang="fa-IR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28" y="5786454"/>
            <a:ext cx="70009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long-distance base pairs between G37 and C61, as well as G38 and C60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5357818" y="6286520"/>
            <a:ext cx="34790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interactions between loops 2 and 3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160" y="285753"/>
            <a:ext cx="4756839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28674" y="3415729"/>
            <a:ext cx="35719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600" b="1" dirty="0" smtClean="0">
                <a:solidFill>
                  <a:srgbClr val="FF0000"/>
                </a:solidFill>
              </a:rPr>
              <a:t>Fig. 3. </a:t>
            </a:r>
            <a:r>
              <a:rPr lang="en-US" sz="1600" dirty="0" smtClean="0">
                <a:solidFill>
                  <a:srgbClr val="FF0000"/>
                </a:solidFill>
              </a:rPr>
              <a:t>Signal buildup and decay curves for representative sites in the </a:t>
            </a:r>
            <a:r>
              <a:rPr lang="en-US" sz="1600" dirty="0" err="1" smtClean="0">
                <a:solidFill>
                  <a:srgbClr val="FF0000"/>
                </a:solidFill>
              </a:rPr>
              <a:t>riboswitch</a:t>
            </a:r>
            <a:endParaRPr lang="fa-IR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1103170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representative changes observed as a function of time from the moment of injection in the real-time 2D NMR experiments for several </a:t>
            </a:r>
            <a:r>
              <a:rPr lang="en-US" dirty="0" err="1" smtClean="0"/>
              <a:t>Uracil</a:t>
            </a:r>
            <a:r>
              <a:rPr lang="en-US" dirty="0" smtClean="0"/>
              <a:t> bases whose signals changed upon injection of the </a:t>
            </a:r>
            <a:r>
              <a:rPr lang="en-US" dirty="0" err="1" smtClean="0"/>
              <a:t>ligand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1357298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After addition of the </a:t>
            </a:r>
            <a:r>
              <a:rPr lang="en-US" dirty="0" err="1" smtClean="0"/>
              <a:t>ligand</a:t>
            </a:r>
            <a:r>
              <a:rPr lang="en-US" dirty="0" smtClean="0"/>
              <a:t> by rapid mixing, signals corresponding to the free species decrease, while resonance stemming from the adenine-bound RNA increase over time.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214414" y="292893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The appearance of a new peak indicates the formation of a new set of hydrogen bonds, stable enough to lead to protection from exchange with solvent.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928794" y="4286256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It is clear that peaks corresponding to the bound state of the RNA arise with different </a:t>
            </a:r>
            <a:r>
              <a:rPr lang="en-US" dirty="0" smtClean="0">
                <a:solidFill>
                  <a:srgbClr val="FF0000"/>
                </a:solidFill>
              </a:rPr>
              <a:t>kinetics</a:t>
            </a:r>
            <a:r>
              <a:rPr lang="en-US" dirty="0" smtClean="0"/>
              <a:t>, that for convenience we classify into “slow”, “intermediate”, and “fast”.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4414" y="157161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ultraSOFAST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H,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N-HMQCs of [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N-G]- or [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N-U]-labeled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riboswitches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84" y="2285992"/>
            <a:ext cx="507208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repetitive 2D NMR acquisition at very fast rates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4214818"/>
            <a:ext cx="31766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two representative experiments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4572000" y="342900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the </a:t>
            </a:r>
            <a:r>
              <a:rPr lang="en-US" dirty="0" err="1" smtClean="0"/>
              <a:t>ligand</a:t>
            </a:r>
            <a:r>
              <a:rPr lang="en-US" dirty="0" smtClean="0"/>
              <a:t> was mixed manually outside the magnet with a G-enriched RNA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4643438" y="4500570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a U-enriched sample using rapid injection inside the magnet with data recording already active</a:t>
            </a:r>
            <a:endParaRPr lang="fa-IR" dirty="0"/>
          </a:p>
        </p:txBody>
      </p:sp>
      <p:sp>
        <p:nvSpPr>
          <p:cNvPr id="8" name="Left Brace 7"/>
          <p:cNvSpPr/>
          <p:nvPr/>
        </p:nvSpPr>
        <p:spPr>
          <a:xfrm>
            <a:off x="4357686" y="3286124"/>
            <a:ext cx="214314" cy="228601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6429388" y="4059800"/>
            <a:ext cx="25250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initial dead time = 16 sec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6558616" y="5357826"/>
            <a:ext cx="24096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initial dead time = 1 sec</a:t>
            </a:r>
            <a:endParaRPr lang="fa-I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UltraSOFAST</a:t>
            </a:r>
            <a:r>
              <a:rPr lang="en-US" sz="2400" dirty="0" smtClean="0">
                <a:solidFill>
                  <a:srgbClr val="0000FF"/>
                </a:solidFill>
              </a:rPr>
              <a:t> HMQCs of the A-</a:t>
            </a:r>
            <a:r>
              <a:rPr lang="en-US" sz="2400" dirty="0" err="1" smtClean="0">
                <a:solidFill>
                  <a:srgbClr val="0000FF"/>
                </a:solidFill>
              </a:rPr>
              <a:t>Riboswitch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Aptamer</a:t>
            </a:r>
            <a:r>
              <a:rPr lang="en-US" sz="2400" dirty="0" smtClean="0">
                <a:solidFill>
                  <a:srgbClr val="0000FF"/>
                </a:solidFill>
              </a:rPr>
              <a:t> Domain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563" y="1142984"/>
            <a:ext cx="788359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71604" y="5709368"/>
            <a:ext cx="664373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Fig. 4.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(A) Representative real-time 2D HMQC NMR spectra recorded at pH 6.1 and 298 K on a ∼1.7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</a:rPr>
              <a:t>mM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baseline="30000" dirty="0" smtClean="0">
                <a:solidFill>
                  <a:schemeClr val="accent4">
                    <a:lumMod val="50000"/>
                  </a:schemeClr>
                </a:solidFill>
              </a:rPr>
              <a:t>15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N-G-labeled adenine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</a:rPr>
              <a:t>riboswitch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</a:rPr>
              <a:t>ligand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-binding domain; the times indicated in each frame correspond to the time point following addition of adenine and Mg</a:t>
            </a:r>
            <a:r>
              <a:rPr lang="en-US" sz="1600" baseline="30000" dirty="0" smtClean="0">
                <a:solidFill>
                  <a:schemeClr val="accent4">
                    <a:lumMod val="50000"/>
                  </a:schemeClr>
                </a:solidFill>
              </a:rPr>
              <a:t>2+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to the free RNA solution.</a:t>
            </a:r>
            <a:endParaRPr lang="fa-IR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1428728" y="285728"/>
            <a:ext cx="321471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HMQC spectrum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995" y="1000108"/>
            <a:ext cx="778372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71604" y="5709368"/>
            <a:ext cx="664373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Fig. 4.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(B) Representative real-time 2D HMQC spectra of the [15N-U]-labeled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</a:rPr>
              <a:t>riboswitch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recorded at the indicated times following </a:t>
            </a:r>
            <a:r>
              <a:rPr lang="en-US" sz="1600" dirty="0" err="1" smtClean="0">
                <a:solidFill>
                  <a:schemeClr val="accent4">
                    <a:lumMod val="50000"/>
                  </a:schemeClr>
                </a:solidFill>
              </a:rPr>
              <a:t>ligand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addition in the magnet by rapid mixing.</a:t>
            </a:r>
            <a:endParaRPr lang="fa-IR" sz="1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285728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Many new peaks appeared in the shortest spectra recorded on the U-labeled sample, even prior to 10 sec, which could be accessed because of more rapid injection.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06770"/>
            <a:ext cx="6929486" cy="515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57290" y="6000768"/>
            <a:ext cx="728667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600" b="1" dirty="0" smtClean="0"/>
              <a:t>Fig. 5. </a:t>
            </a:r>
            <a:r>
              <a:rPr lang="en-US" sz="1600" dirty="0" smtClean="0"/>
              <a:t>Secondary structure representation of the </a:t>
            </a:r>
            <a:r>
              <a:rPr lang="en-US" sz="1600" dirty="0" err="1" smtClean="0"/>
              <a:t>ligand</a:t>
            </a:r>
            <a:r>
              <a:rPr lang="en-US" sz="1600" dirty="0" smtClean="0"/>
              <a:t>-induced folding of the adenine-sensing </a:t>
            </a:r>
            <a:r>
              <a:rPr lang="en-US" sz="1600" dirty="0" err="1" smtClean="0"/>
              <a:t>riboswitch</a:t>
            </a:r>
            <a:r>
              <a:rPr lang="en-US" sz="1600" dirty="0" smtClean="0"/>
              <a:t> </a:t>
            </a:r>
            <a:r>
              <a:rPr lang="en-US" sz="1600" dirty="0" err="1" smtClean="0"/>
              <a:t>ligand</a:t>
            </a:r>
            <a:r>
              <a:rPr lang="en-US" sz="1600" dirty="0" smtClean="0"/>
              <a:t>-binding domain, as revealed by </a:t>
            </a:r>
            <a:r>
              <a:rPr lang="en-US" sz="1600" dirty="0" err="1" smtClean="0"/>
              <a:t>realtime</a:t>
            </a:r>
            <a:r>
              <a:rPr lang="en-US" sz="1600" dirty="0" smtClean="0"/>
              <a:t> 2D NMR.</a:t>
            </a:r>
            <a:endParaRPr lang="fa-I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256" y="5357826"/>
            <a:ext cx="31598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fa-IR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5984" y="1428736"/>
            <a:ext cx="542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Genetic control </a:t>
            </a:r>
            <a:r>
              <a:rPr lang="en-US" dirty="0"/>
              <a:t>elements found in </a:t>
            </a:r>
            <a:r>
              <a:rPr lang="en-US" dirty="0" err="1" smtClean="0"/>
              <a:t>untranslated</a:t>
            </a:r>
            <a:r>
              <a:rPr lang="en-US" dirty="0" smtClean="0"/>
              <a:t> regions </a:t>
            </a:r>
            <a:r>
              <a:rPr lang="en-US" dirty="0"/>
              <a:t>of prokaryotic and, less often, </a:t>
            </a:r>
            <a:r>
              <a:rPr lang="en-US" dirty="0" smtClean="0"/>
              <a:t>eukaryotic mRNAs.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500166" y="2428868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Composed of </a:t>
            </a:r>
            <a:r>
              <a:rPr lang="en-US" dirty="0"/>
              <a:t>a </a:t>
            </a:r>
            <a:r>
              <a:rPr lang="en-US" dirty="0" err="1"/>
              <a:t>ligand</a:t>
            </a:r>
            <a:r>
              <a:rPr lang="en-US" dirty="0"/>
              <a:t>-binding domain that is very well </a:t>
            </a:r>
            <a:r>
              <a:rPr lang="en-US" dirty="0" smtClean="0"/>
              <a:t>conserved to </a:t>
            </a:r>
            <a:r>
              <a:rPr lang="en-US" dirty="0"/>
              <a:t>specifically recognize the target metabolite and an </a:t>
            </a:r>
            <a:r>
              <a:rPr lang="en-US" dirty="0" smtClean="0"/>
              <a:t>expression platform </a:t>
            </a:r>
            <a:r>
              <a:rPr lang="en-US" dirty="0"/>
              <a:t>whose structure is altered when the </a:t>
            </a:r>
            <a:r>
              <a:rPr lang="en-US" dirty="0" err="1" smtClean="0"/>
              <a:t>ligand</a:t>
            </a:r>
            <a:r>
              <a:rPr lang="en-US" dirty="0" smtClean="0"/>
              <a:t>-binding domain </a:t>
            </a:r>
            <a:r>
              <a:rPr lang="en-US" dirty="0"/>
              <a:t>is occupied. </a:t>
            </a:r>
            <a:endParaRPr lang="en-US" dirty="0" smtClean="0"/>
          </a:p>
          <a:p>
            <a:pPr algn="just" rtl="0"/>
            <a:endParaRPr lang="en-US" dirty="0"/>
          </a:p>
          <a:p>
            <a:pPr algn="just" rtl="0"/>
            <a:r>
              <a:rPr lang="en-US" dirty="0" smtClean="0"/>
              <a:t>The </a:t>
            </a:r>
            <a:r>
              <a:rPr lang="en-US" dirty="0"/>
              <a:t>change in structure in the </a:t>
            </a:r>
            <a:r>
              <a:rPr lang="en-US" dirty="0" smtClean="0"/>
              <a:t>expression platform </a:t>
            </a:r>
            <a:r>
              <a:rPr lang="en-US" dirty="0"/>
              <a:t>modulates transcription termination or </a:t>
            </a:r>
            <a:r>
              <a:rPr lang="en-US" dirty="0" smtClean="0"/>
              <a:t>translation initiation </a:t>
            </a:r>
            <a:r>
              <a:rPr lang="en-US" dirty="0"/>
              <a:t>in response to changes in metabolite </a:t>
            </a:r>
            <a:r>
              <a:rPr lang="en-US" dirty="0" smtClean="0"/>
              <a:t>concentration.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1571604" y="4857760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solidFill>
                  <a:srgbClr val="FF0000"/>
                </a:solidFill>
              </a:rPr>
              <a:t>The function of </a:t>
            </a: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dirty="0" err="1">
                <a:solidFill>
                  <a:srgbClr val="FF0000"/>
                </a:solidFill>
              </a:rPr>
              <a:t>riboswitches</a:t>
            </a:r>
            <a:r>
              <a:rPr lang="en-US" sz="2000" dirty="0">
                <a:solidFill>
                  <a:srgbClr val="FF0000"/>
                </a:solidFill>
              </a:rPr>
              <a:t> depends on their ability to change </a:t>
            </a:r>
            <a:r>
              <a:rPr lang="en-US" sz="2000" dirty="0" smtClean="0">
                <a:solidFill>
                  <a:srgbClr val="FF0000"/>
                </a:solidFill>
              </a:rPr>
              <a:t>structure in </a:t>
            </a:r>
            <a:r>
              <a:rPr lang="en-US" sz="2000" dirty="0">
                <a:solidFill>
                  <a:srgbClr val="FF0000"/>
                </a:solidFill>
              </a:rPr>
              <a:t>response to </a:t>
            </a:r>
            <a:r>
              <a:rPr lang="en-US" sz="2000" dirty="0" err="1">
                <a:solidFill>
                  <a:srgbClr val="FF0000"/>
                </a:solidFill>
              </a:rPr>
              <a:t>ligand</a:t>
            </a:r>
            <a:r>
              <a:rPr lang="en-US" sz="2000" dirty="0">
                <a:solidFill>
                  <a:srgbClr val="FF0000"/>
                </a:solidFill>
              </a:rPr>
              <a:t> binding, and indeed the kinetics of </a:t>
            </a:r>
            <a:r>
              <a:rPr lang="en-US" sz="2000" dirty="0" err="1" smtClean="0">
                <a:solidFill>
                  <a:srgbClr val="FF0000"/>
                </a:solidFill>
              </a:rPr>
              <a:t>ligand</a:t>
            </a:r>
            <a:r>
              <a:rPr lang="en-US" sz="2000" dirty="0" smtClean="0">
                <a:solidFill>
                  <a:srgbClr val="FF0000"/>
                </a:solidFill>
              </a:rPr>
              <a:t> binding </a:t>
            </a:r>
            <a:r>
              <a:rPr lang="en-US" sz="2000" dirty="0">
                <a:solidFill>
                  <a:srgbClr val="FF0000"/>
                </a:solidFill>
              </a:rPr>
              <a:t>can affect gene </a:t>
            </a:r>
            <a:r>
              <a:rPr lang="en-US" sz="2000" dirty="0" smtClean="0">
                <a:solidFill>
                  <a:srgbClr val="FF0000"/>
                </a:solidFill>
              </a:rPr>
              <a:t>regulation.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Riboswitch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0166" y="1357298"/>
            <a:ext cx="427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adenine-sensing </a:t>
            </a:r>
            <a:r>
              <a:rPr lang="en-US" dirty="0" err="1" smtClean="0"/>
              <a:t>riboswitch</a:t>
            </a:r>
            <a:r>
              <a:rPr lang="en-US" dirty="0" smtClean="0"/>
              <a:t> </a:t>
            </a:r>
            <a:r>
              <a:rPr lang="en-US" dirty="0" err="1"/>
              <a:t>aptamer</a:t>
            </a:r>
            <a:r>
              <a:rPr lang="en-US" dirty="0"/>
              <a:t> domain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286116" y="2143116"/>
            <a:ext cx="21692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X-ray crystallography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6215074" y="2143116"/>
            <a:ext cx="6831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NMR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1785918" y="292893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/>
              <a:t>The structure is composed of </a:t>
            </a:r>
            <a:r>
              <a:rPr lang="en-US" dirty="0">
                <a:solidFill>
                  <a:srgbClr val="FF0000"/>
                </a:solidFill>
              </a:rPr>
              <a:t>three helices</a:t>
            </a:r>
            <a:r>
              <a:rPr lang="en-US" dirty="0"/>
              <a:t> </a:t>
            </a:r>
            <a:r>
              <a:rPr lang="en-US" dirty="0" smtClean="0"/>
              <a:t>emanating from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junction</a:t>
            </a:r>
            <a:r>
              <a:rPr lang="en-US" dirty="0"/>
              <a:t>; two hairpin </a:t>
            </a:r>
            <a:r>
              <a:rPr lang="en-US" dirty="0">
                <a:solidFill>
                  <a:srgbClr val="FF0000"/>
                </a:solidFill>
              </a:rPr>
              <a:t>loops</a:t>
            </a:r>
            <a:r>
              <a:rPr lang="en-US" dirty="0"/>
              <a:t> capping helices 2 and 3 </a:t>
            </a:r>
            <a:r>
              <a:rPr lang="en-US" dirty="0" smtClean="0"/>
              <a:t>form a </a:t>
            </a:r>
            <a:r>
              <a:rPr lang="en-US" dirty="0"/>
              <a:t>tuning fork-like architecture in the presence of the </a:t>
            </a:r>
            <a:r>
              <a:rPr lang="en-US" dirty="0" err="1" smtClean="0"/>
              <a:t>ligand</a:t>
            </a:r>
            <a:r>
              <a:rPr lang="en-US" dirty="0" smtClean="0"/>
              <a:t>. 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1285852" y="4286256"/>
            <a:ext cx="70723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The three-way junction is responsible for direct adenine recognition.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1071538" y="5572140"/>
            <a:ext cx="800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Aptamers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oligonucleicacid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or peptide molecules that bind to a specific target molecule.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Aptamers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are usually created by selecting them from a large random sequence pool, but natural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aptamers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also exist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riboswitches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Aptamers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can be used for both basic research and clinical purposes as macromolecular drugs. </a:t>
            </a:r>
            <a:endParaRPr lang="fa-I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Purine</a:t>
            </a:r>
            <a:r>
              <a:rPr lang="en-US" dirty="0" smtClean="0">
                <a:solidFill>
                  <a:srgbClr val="FF0000"/>
                </a:solidFill>
              </a:rPr>
              <a:t>-sensing </a:t>
            </a:r>
            <a:r>
              <a:rPr lang="en-US" dirty="0" err="1" smtClean="0">
                <a:solidFill>
                  <a:srgbClr val="FF0000"/>
                </a:solidFill>
              </a:rPr>
              <a:t>riboswitches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7984"/>
            <a:ext cx="7286676" cy="392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85852" y="5637930"/>
            <a:ext cx="728667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600" b="1" dirty="0" smtClean="0">
                <a:solidFill>
                  <a:srgbClr val="FF0000"/>
                </a:solidFill>
              </a:rPr>
              <a:t>Fig. 1. </a:t>
            </a:r>
            <a:r>
              <a:rPr lang="en-US" sz="1600" dirty="0" smtClean="0">
                <a:solidFill>
                  <a:srgbClr val="FF0000"/>
                </a:solidFill>
              </a:rPr>
              <a:t>Sequence and secondary structures of the </a:t>
            </a:r>
            <a:r>
              <a:rPr lang="en-US" sz="1600" dirty="0" err="1" smtClean="0">
                <a:solidFill>
                  <a:srgbClr val="FF0000"/>
                </a:solidFill>
              </a:rPr>
              <a:t>ligand</a:t>
            </a:r>
            <a:r>
              <a:rPr lang="en-US" sz="1600" dirty="0" smtClean="0">
                <a:solidFill>
                  <a:srgbClr val="FF0000"/>
                </a:solidFill>
              </a:rPr>
              <a:t>-free and </a:t>
            </a:r>
            <a:r>
              <a:rPr lang="en-US" sz="1600" dirty="0" err="1" smtClean="0">
                <a:solidFill>
                  <a:srgbClr val="FF0000"/>
                </a:solidFill>
              </a:rPr>
              <a:t>ligand</a:t>
            </a:r>
            <a:r>
              <a:rPr lang="en-US" sz="1600" dirty="0" smtClean="0">
                <a:solidFill>
                  <a:srgbClr val="FF0000"/>
                </a:solidFill>
              </a:rPr>
              <a:t>-bound adenine-sensing </a:t>
            </a:r>
            <a:r>
              <a:rPr lang="en-US" sz="1600" dirty="0" err="1" smtClean="0">
                <a:solidFill>
                  <a:srgbClr val="FF0000"/>
                </a:solidFill>
              </a:rPr>
              <a:t>riboswitch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ligand</a:t>
            </a:r>
            <a:r>
              <a:rPr lang="en-US" sz="1600" dirty="0" smtClean="0">
                <a:solidFill>
                  <a:srgbClr val="FF0000"/>
                </a:solidFill>
              </a:rPr>
              <a:t>-binding domain of the add A-</a:t>
            </a:r>
            <a:r>
              <a:rPr lang="en-US" sz="1600" dirty="0" err="1" smtClean="0">
                <a:solidFill>
                  <a:srgbClr val="FF0000"/>
                </a:solidFill>
              </a:rPr>
              <a:t>riboswitch</a:t>
            </a:r>
            <a:r>
              <a:rPr lang="en-US" sz="1600" dirty="0" smtClean="0">
                <a:solidFill>
                  <a:srgbClr val="FF0000"/>
                </a:solidFill>
              </a:rPr>
              <a:t> from </a:t>
            </a:r>
            <a:r>
              <a:rPr lang="en-US" sz="1600" dirty="0" err="1" smtClean="0">
                <a:solidFill>
                  <a:srgbClr val="FF0000"/>
                </a:solidFill>
              </a:rPr>
              <a:t>Vibrio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vulnificus</a:t>
            </a:r>
            <a:r>
              <a:rPr lang="en-US" sz="1600" dirty="0" smtClean="0">
                <a:solidFill>
                  <a:srgbClr val="FF0000"/>
                </a:solidFill>
              </a:rPr>
              <a:t>. The secondary structure of the free </a:t>
            </a:r>
            <a:r>
              <a:rPr lang="en-US" sz="1600" dirty="0" err="1" smtClean="0">
                <a:solidFill>
                  <a:srgbClr val="FF0000"/>
                </a:solidFill>
              </a:rPr>
              <a:t>riboswitch</a:t>
            </a:r>
            <a:r>
              <a:rPr lang="en-US" sz="1600" dirty="0" smtClean="0">
                <a:solidFill>
                  <a:srgbClr val="FF0000"/>
                </a:solidFill>
              </a:rPr>
              <a:t> is based on NMR data, as well as the assignments reported in this study.</a:t>
            </a:r>
            <a:endParaRPr lang="fa-IR" sz="1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290" y="714356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In order to reach the bound form of the </a:t>
            </a:r>
            <a:r>
              <a:rPr lang="en-US" dirty="0" err="1" smtClean="0"/>
              <a:t>riboswitch</a:t>
            </a:r>
            <a:r>
              <a:rPr lang="en-US" dirty="0" smtClean="0"/>
              <a:t>, MgCl2 was titrated into a solution containing equivalent amounts of nucleotide and RNA, and 2D </a:t>
            </a:r>
            <a:r>
              <a:rPr lang="en-US" baseline="30000" dirty="0" smtClean="0"/>
              <a:t>1</a:t>
            </a:r>
            <a:r>
              <a:rPr lang="en-US" dirty="0" smtClean="0"/>
              <a:t>H, </a:t>
            </a:r>
            <a:r>
              <a:rPr lang="en-US" baseline="30000" dirty="0" smtClean="0"/>
              <a:t>15</a:t>
            </a:r>
            <a:r>
              <a:rPr lang="en-US" dirty="0" smtClean="0"/>
              <a:t>N HSQC spectra were recorded.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643050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0000FF"/>
                </a:solidFill>
              </a:rPr>
              <a:t>Obviously, the application of multidimensional </a:t>
            </a:r>
            <a:r>
              <a:rPr lang="en-US" sz="2000" dirty="0" smtClean="0">
                <a:solidFill>
                  <a:srgbClr val="0000FF"/>
                </a:solidFill>
              </a:rPr>
              <a:t>NMR methods </a:t>
            </a:r>
            <a:r>
              <a:rPr lang="en-US" sz="2000" dirty="0">
                <a:solidFill>
                  <a:srgbClr val="0000FF"/>
                </a:solidFill>
              </a:rPr>
              <a:t>would greatly improve our ability to follow these </a:t>
            </a:r>
            <a:r>
              <a:rPr lang="en-US" sz="2000" dirty="0" smtClean="0">
                <a:solidFill>
                  <a:srgbClr val="0000FF"/>
                </a:solidFill>
              </a:rPr>
              <a:t>conformational transitions </a:t>
            </a:r>
            <a:r>
              <a:rPr lang="en-US" sz="2000" dirty="0">
                <a:solidFill>
                  <a:srgbClr val="0000FF"/>
                </a:solidFill>
              </a:rPr>
              <a:t>in real time and with atomic </a:t>
            </a:r>
            <a:r>
              <a:rPr lang="en-US" sz="2000" dirty="0" smtClean="0">
                <a:solidFill>
                  <a:srgbClr val="0000FF"/>
                </a:solidFill>
              </a:rPr>
              <a:t>resolution, provided </a:t>
            </a:r>
            <a:r>
              <a:rPr lang="en-US" sz="2000" dirty="0">
                <a:solidFill>
                  <a:srgbClr val="0000FF"/>
                </a:solidFill>
              </a:rPr>
              <a:t>fast enough data collection could be achieved.</a:t>
            </a:r>
            <a:endParaRPr lang="fa-IR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6380" y="5786454"/>
            <a:ext cx="295176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multiple folding intermediates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1857356" y="4572008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00B050"/>
                </a:solidFill>
              </a:rPr>
              <a:t>to follow the complete conformational change </a:t>
            </a:r>
            <a:r>
              <a:rPr lang="en-US" sz="2000" dirty="0" smtClean="0">
                <a:solidFill>
                  <a:srgbClr val="00B050"/>
                </a:solidFill>
              </a:rPr>
              <a:t>from </a:t>
            </a:r>
            <a:r>
              <a:rPr lang="en-US" sz="2000" dirty="0" err="1" smtClean="0">
                <a:solidFill>
                  <a:srgbClr val="00B050"/>
                </a:solidFill>
              </a:rPr>
              <a:t>ligand</a:t>
            </a:r>
            <a:r>
              <a:rPr lang="en-US" sz="2000" dirty="0" smtClean="0">
                <a:solidFill>
                  <a:srgbClr val="00B050"/>
                </a:solidFill>
              </a:rPr>
              <a:t>-free </a:t>
            </a:r>
            <a:r>
              <a:rPr lang="en-US" sz="2000" dirty="0">
                <a:solidFill>
                  <a:srgbClr val="00B050"/>
                </a:solidFill>
              </a:rPr>
              <a:t>to </a:t>
            </a:r>
            <a:r>
              <a:rPr lang="en-US" sz="2000" dirty="0" err="1">
                <a:solidFill>
                  <a:srgbClr val="00B050"/>
                </a:solidFill>
              </a:rPr>
              <a:t>ligand</a:t>
            </a:r>
            <a:r>
              <a:rPr lang="en-US" sz="2000" dirty="0">
                <a:solidFill>
                  <a:srgbClr val="00B050"/>
                </a:solidFill>
              </a:rPr>
              <a:t>-bound form of the adenine </a:t>
            </a:r>
            <a:r>
              <a:rPr lang="en-US" sz="2000" dirty="0" err="1">
                <a:solidFill>
                  <a:srgbClr val="00B050"/>
                </a:solidFill>
              </a:rPr>
              <a:t>riboswitch</a:t>
            </a:r>
            <a:endParaRPr lang="fa-IR" sz="2000" dirty="0">
              <a:solidFill>
                <a:srgbClr val="00B05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43174" y="3571876"/>
            <a:ext cx="5422408" cy="6543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2D </a:t>
            </a:r>
            <a:r>
              <a:rPr lang="en-US" sz="3200" dirty="0" err="1" smtClean="0"/>
              <a:t>ultraSOFAST</a:t>
            </a:r>
            <a:r>
              <a:rPr lang="en-US" sz="3200" dirty="0" smtClean="0"/>
              <a:t> NMR spectra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0166" y="639529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/>
              <a:t>add adenine-sensing </a:t>
            </a:r>
            <a:r>
              <a:rPr lang="en-US" dirty="0" err="1"/>
              <a:t>riboswitch</a:t>
            </a:r>
            <a:r>
              <a:rPr lang="en-US" dirty="0"/>
              <a:t> </a:t>
            </a:r>
            <a:r>
              <a:rPr lang="en-US" dirty="0" err="1" smtClean="0"/>
              <a:t>aptamer</a:t>
            </a:r>
            <a:r>
              <a:rPr lang="en-US" dirty="0" smtClean="0"/>
              <a:t> domain : </a:t>
            </a:r>
          </a:p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71 </a:t>
            </a:r>
            <a:r>
              <a:rPr lang="en-US" dirty="0">
                <a:solidFill>
                  <a:srgbClr val="FF0000"/>
                </a:solidFill>
              </a:rPr>
              <a:t>nucleotides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4286256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severely overlapped and broad, because of the slow tumbling time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1214414" y="157161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dirty="0" smtClean="0"/>
              <a:t>The RNA was per-</a:t>
            </a:r>
            <a:r>
              <a:rPr lang="en-US" dirty="0" err="1" smtClean="0"/>
              <a:t>deuterated</a:t>
            </a:r>
            <a:r>
              <a:rPr lang="en-US" dirty="0" smtClean="0"/>
              <a:t> at the H5, H3′, H4′, and H5′-H5′′ positions, while retaining full </a:t>
            </a:r>
            <a:r>
              <a:rPr lang="en-US" dirty="0" err="1" smtClean="0"/>
              <a:t>protonation</a:t>
            </a:r>
            <a:r>
              <a:rPr lang="en-US" dirty="0" smtClean="0"/>
              <a:t> at the H6/H8/H2, H1′, and H2′ positions.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349" y="2571744"/>
            <a:ext cx="442565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000100" y="5715016"/>
            <a:ext cx="80010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Fig. S1.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Nonexchangeable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 NOESY spectra of free and bound adenine-sensing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riboswitch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aptamer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domain. Overlay of the base protons to H1′ regions of the partially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deuterated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RNA in its free form (Black) and bound to adenine (Red) at 298 K.</a:t>
            </a:r>
            <a:endParaRPr lang="fa-I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2976" y="3000372"/>
            <a:ext cx="3143272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NOESY spectrum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43091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261084" cy="301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429256" y="714356"/>
            <a:ext cx="32861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Conventional 1H, 15N-HSQCs of the free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15N-G-labeled RNA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4929198"/>
            <a:ext cx="350046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Conventional 1H, 15N-HSQCs of the bound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15N-G-labeled RNA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28" y="6201811"/>
            <a:ext cx="72866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600" b="1" dirty="0" smtClean="0">
                <a:solidFill>
                  <a:srgbClr val="FF0000"/>
                </a:solidFill>
              </a:rPr>
              <a:t>Fig. 2. </a:t>
            </a:r>
            <a:r>
              <a:rPr lang="en-US" sz="1600" dirty="0" smtClean="0">
                <a:solidFill>
                  <a:srgbClr val="FF0000"/>
                </a:solidFill>
              </a:rPr>
              <a:t>Two-dimensional spectra of the </a:t>
            </a:r>
            <a:r>
              <a:rPr lang="en-US" sz="1600" dirty="0" err="1" smtClean="0">
                <a:solidFill>
                  <a:srgbClr val="FF0000"/>
                </a:solidFill>
              </a:rPr>
              <a:t>ligand</a:t>
            </a:r>
            <a:r>
              <a:rPr lang="en-US" sz="1600" dirty="0" smtClean="0">
                <a:solidFill>
                  <a:srgbClr val="FF0000"/>
                </a:solidFill>
              </a:rPr>
              <a:t>-free and </a:t>
            </a:r>
            <a:r>
              <a:rPr lang="en-US" sz="1600" dirty="0" err="1" smtClean="0">
                <a:solidFill>
                  <a:srgbClr val="FF0000"/>
                </a:solidFill>
              </a:rPr>
              <a:t>ligand</a:t>
            </a:r>
            <a:r>
              <a:rPr lang="en-US" sz="1600" dirty="0" smtClean="0">
                <a:solidFill>
                  <a:srgbClr val="FF0000"/>
                </a:solidFill>
              </a:rPr>
              <a:t>-bound adenine-sensing </a:t>
            </a:r>
            <a:r>
              <a:rPr lang="en-US" sz="1600" dirty="0" err="1" smtClean="0">
                <a:solidFill>
                  <a:srgbClr val="FF0000"/>
                </a:solidFill>
              </a:rPr>
              <a:t>riboswitch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aptamer</a:t>
            </a:r>
            <a:r>
              <a:rPr lang="en-US" sz="1600" dirty="0" smtClean="0">
                <a:solidFill>
                  <a:srgbClr val="FF0000"/>
                </a:solidFill>
              </a:rPr>
              <a:t> domain.</a:t>
            </a:r>
            <a:endParaRPr lang="fa-IR" sz="1600" dirty="0">
              <a:solidFill>
                <a:srgbClr val="FF0000"/>
              </a:solidFill>
            </a:endParaRP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1142976" y="3571876"/>
            <a:ext cx="321471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HSQC spectrum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933" y="2928934"/>
            <a:ext cx="4576614" cy="32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14942" y="1000108"/>
            <a:ext cx="328614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Conventional 1H, 15N-HSQCs of the free 15N-U-labeled RNA 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5214950"/>
            <a:ext cx="328614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Conventional 1H, 15N-HSQCs of the bound15N-U-labeled RNA 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403100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428728" y="6201811"/>
            <a:ext cx="72866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600" b="1" dirty="0" smtClean="0">
                <a:solidFill>
                  <a:srgbClr val="FF0000"/>
                </a:solidFill>
              </a:rPr>
              <a:t>Fig. 2. </a:t>
            </a:r>
            <a:r>
              <a:rPr lang="en-US" sz="1600" dirty="0" smtClean="0">
                <a:solidFill>
                  <a:srgbClr val="FF0000"/>
                </a:solidFill>
              </a:rPr>
              <a:t>Two-dimensional spectra of the </a:t>
            </a:r>
            <a:r>
              <a:rPr lang="en-US" sz="1600" dirty="0" err="1" smtClean="0">
                <a:solidFill>
                  <a:srgbClr val="FF0000"/>
                </a:solidFill>
              </a:rPr>
              <a:t>ligand</a:t>
            </a:r>
            <a:r>
              <a:rPr lang="en-US" sz="1600" dirty="0" smtClean="0">
                <a:solidFill>
                  <a:srgbClr val="FF0000"/>
                </a:solidFill>
              </a:rPr>
              <a:t>-free and </a:t>
            </a:r>
            <a:r>
              <a:rPr lang="en-US" sz="1600" dirty="0" err="1" smtClean="0">
                <a:solidFill>
                  <a:srgbClr val="FF0000"/>
                </a:solidFill>
              </a:rPr>
              <a:t>ligand</a:t>
            </a:r>
            <a:r>
              <a:rPr lang="en-US" sz="1600" dirty="0" smtClean="0">
                <a:solidFill>
                  <a:srgbClr val="FF0000"/>
                </a:solidFill>
              </a:rPr>
              <a:t>-bound adenine-sensing </a:t>
            </a:r>
            <a:r>
              <a:rPr lang="en-US" sz="1600" dirty="0" err="1" smtClean="0">
                <a:solidFill>
                  <a:srgbClr val="FF0000"/>
                </a:solidFill>
              </a:rPr>
              <a:t>riboswitch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aptamer</a:t>
            </a:r>
            <a:r>
              <a:rPr lang="en-US" sz="1600" dirty="0" smtClean="0">
                <a:solidFill>
                  <a:srgbClr val="FF0000"/>
                </a:solidFill>
              </a:rPr>
              <a:t> domain.</a:t>
            </a:r>
            <a:endParaRPr lang="fa-I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7"/>
            <a:ext cx="4158475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444998" cy="30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28728" y="6201811"/>
            <a:ext cx="72866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sz="1600" b="1" dirty="0" smtClean="0">
                <a:solidFill>
                  <a:srgbClr val="FF0000"/>
                </a:solidFill>
              </a:rPr>
              <a:t>Fig. 2. </a:t>
            </a:r>
            <a:r>
              <a:rPr lang="en-US" sz="1600" dirty="0" smtClean="0">
                <a:solidFill>
                  <a:srgbClr val="FF0000"/>
                </a:solidFill>
              </a:rPr>
              <a:t>Two-dimensional spectra of the </a:t>
            </a:r>
            <a:r>
              <a:rPr lang="en-US" sz="1600" dirty="0" err="1" smtClean="0">
                <a:solidFill>
                  <a:srgbClr val="FF0000"/>
                </a:solidFill>
              </a:rPr>
              <a:t>ligand</a:t>
            </a:r>
            <a:r>
              <a:rPr lang="en-US" sz="1600" dirty="0" smtClean="0">
                <a:solidFill>
                  <a:srgbClr val="FF0000"/>
                </a:solidFill>
              </a:rPr>
              <a:t>-free and </a:t>
            </a:r>
            <a:r>
              <a:rPr lang="en-US" sz="1600" dirty="0" err="1" smtClean="0">
                <a:solidFill>
                  <a:srgbClr val="FF0000"/>
                </a:solidFill>
              </a:rPr>
              <a:t>ligand</a:t>
            </a:r>
            <a:r>
              <a:rPr lang="en-US" sz="1600" dirty="0" smtClean="0">
                <a:solidFill>
                  <a:srgbClr val="FF0000"/>
                </a:solidFill>
              </a:rPr>
              <a:t>-bound adenine-sensing </a:t>
            </a:r>
            <a:r>
              <a:rPr lang="en-US" sz="1600" dirty="0" err="1" smtClean="0">
                <a:solidFill>
                  <a:srgbClr val="FF0000"/>
                </a:solidFill>
              </a:rPr>
              <a:t>riboswitch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aptamer</a:t>
            </a:r>
            <a:r>
              <a:rPr lang="en-US" sz="1600" dirty="0" smtClean="0">
                <a:solidFill>
                  <a:srgbClr val="FF0000"/>
                </a:solidFill>
              </a:rPr>
              <a:t> domain.</a:t>
            </a:r>
            <a:endParaRPr lang="fa-IR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4910" y="1428736"/>
            <a:ext cx="392909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UltraSOFAST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1H,15N correlation spectra of the free 15N-U-labeled RNA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4354305"/>
            <a:ext cx="407196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UltraSOFAST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1H,15N correlation spectra of the bound15N-U-labeled RNA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396</TotalTime>
  <Words>1048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Slide 1</vt:lpstr>
      <vt:lpstr>Riboswitch</vt:lpstr>
      <vt:lpstr>Purine-sensing riboswitches</vt:lpstr>
      <vt:lpstr>Slide 4</vt:lpstr>
      <vt:lpstr>2D ultraSOFAST NMR spectra</vt:lpstr>
      <vt:lpstr>NOESY spectrum</vt:lpstr>
      <vt:lpstr>Slide 7</vt:lpstr>
      <vt:lpstr>Slide 8</vt:lpstr>
      <vt:lpstr>Slide 9</vt:lpstr>
      <vt:lpstr>Slide 10</vt:lpstr>
      <vt:lpstr>Slide 11</vt:lpstr>
      <vt:lpstr>Slide 12</vt:lpstr>
      <vt:lpstr>UltraSOFAST HMQCs of the A-Riboswitch Aptamer Domain</vt:lpstr>
      <vt:lpstr>Slide 14</vt:lpstr>
      <vt:lpstr>Slide 15</vt:lpstr>
      <vt:lpstr>Slide 16</vt:lpstr>
      <vt:lpstr>Slide 17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 User!</dc:creator>
  <cp:lastModifiedBy>Zeinab</cp:lastModifiedBy>
  <cp:revision>73</cp:revision>
  <dcterms:created xsi:type="dcterms:W3CDTF">2010-12-21T05:12:57Z</dcterms:created>
  <dcterms:modified xsi:type="dcterms:W3CDTF">2012-01-24T16:45:31Z</dcterms:modified>
</cp:coreProperties>
</file>