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50"/>
  </p:notesMasterIdLst>
  <p:sldIdLst>
    <p:sldId id="256" r:id="rId2"/>
    <p:sldId id="298" r:id="rId3"/>
    <p:sldId id="299" r:id="rId4"/>
    <p:sldId id="313" r:id="rId5"/>
    <p:sldId id="332" r:id="rId6"/>
    <p:sldId id="257" r:id="rId7"/>
    <p:sldId id="258" r:id="rId8"/>
    <p:sldId id="259" r:id="rId9"/>
    <p:sldId id="316" r:id="rId10"/>
    <p:sldId id="261" r:id="rId11"/>
    <p:sldId id="262" r:id="rId12"/>
    <p:sldId id="263" r:id="rId13"/>
    <p:sldId id="272" r:id="rId14"/>
    <p:sldId id="264" r:id="rId15"/>
    <p:sldId id="265" r:id="rId16"/>
    <p:sldId id="266" r:id="rId17"/>
    <p:sldId id="267" r:id="rId18"/>
    <p:sldId id="268" r:id="rId19"/>
    <p:sldId id="270" r:id="rId20"/>
    <p:sldId id="269" r:id="rId21"/>
    <p:sldId id="271" r:id="rId22"/>
    <p:sldId id="273" r:id="rId23"/>
    <p:sldId id="274" r:id="rId24"/>
    <p:sldId id="280" r:id="rId25"/>
    <p:sldId id="281" r:id="rId26"/>
    <p:sldId id="275" r:id="rId27"/>
    <p:sldId id="318" r:id="rId28"/>
    <p:sldId id="319" r:id="rId29"/>
    <p:sldId id="320" r:id="rId30"/>
    <p:sldId id="284" r:id="rId31"/>
    <p:sldId id="285" r:id="rId32"/>
    <p:sldId id="286" r:id="rId33"/>
    <p:sldId id="293" r:id="rId34"/>
    <p:sldId id="321" r:id="rId35"/>
    <p:sldId id="322" r:id="rId36"/>
    <p:sldId id="287" r:id="rId37"/>
    <p:sldId id="323" r:id="rId38"/>
    <p:sldId id="324" r:id="rId39"/>
    <p:sldId id="333" r:id="rId40"/>
    <p:sldId id="325" r:id="rId41"/>
    <p:sldId id="308" r:id="rId42"/>
    <p:sldId id="309" r:id="rId43"/>
    <p:sldId id="328" r:id="rId44"/>
    <p:sldId id="330" r:id="rId45"/>
    <p:sldId id="329" r:id="rId46"/>
    <p:sldId id="331" r:id="rId47"/>
    <p:sldId id="306" r:id="rId48"/>
    <p:sldId id="296" r:id="rId4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FFF00"/>
    <a:srgbClr val="CC3300"/>
    <a:srgbClr val="00FF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810" autoAdjust="0"/>
    <p:restoredTop sz="89557" autoAdjust="0"/>
  </p:normalViewPr>
  <p:slideViewPr>
    <p:cSldViewPr>
      <p:cViewPr>
        <p:scale>
          <a:sx n="70" d="100"/>
          <a:sy n="70" d="100"/>
        </p:scale>
        <p:origin x="-1104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ACC6A8-965D-49AE-92A5-86794B59674A}" type="datetimeFigureOut">
              <a:rPr lang="fa-IR" smtClean="0"/>
              <a:pPr/>
              <a:t>03/01/1433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A7F7832-5E80-45F0-9277-8B1C9A71DCF3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DF7D9-A23B-412D-8511-DB7EA251E87D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89B0E7-8FD2-4DAC-B47B-B292E2A360CB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027A0A-6EE4-43F8-AF6F-48A4E782566A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E7C1C6-82AF-468F-A7B9-7BAE5A2F026A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BB763-A759-4094-B3B5-5DA36A02CA33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59489-75E3-4520-80B1-C9AA75D45079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AC510E-915C-424F-B192-E8CB0F75E5A2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DC5C9-039C-4408-BF3D-BA3AC33AAD59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37200-D208-4D9B-A180-ACC5F9F07FAD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2A4781-141F-43C9-9961-D9FEB9C4AF27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92BF0-C0D4-4B70-BBE9-6A524D0F813C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C79D98-F40D-4D5A-87C5-D079D3B18E1E}" type="datetime8">
              <a:rPr lang="fa-IR" smtClean="0"/>
              <a:pPr/>
              <a:t>ژانويه 24، 12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9.jpe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1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9.jpeg"/><Relationship Id="rId5" Type="http://schemas.openxmlformats.org/officeDocument/2006/relationships/image" Target="../media/image20.png"/><Relationship Id="rId10" Type="http://schemas.openxmlformats.org/officeDocument/2006/relationships/image" Target="../media/image44.png"/><Relationship Id="rId4" Type="http://schemas.openxmlformats.org/officeDocument/2006/relationships/image" Target="../media/image22.png"/><Relationship Id="rId9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presentation pics\intro_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3143248"/>
            <a:ext cx="7500958" cy="10715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Direct NMR Detection of Alkali Metal Ions Bound to G-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Quadruplex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DNA</a:t>
            </a:r>
            <a:endParaRPr lang="fa-IR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06" y="5657226"/>
            <a:ext cx="4572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/>
            <a:r>
              <a:rPr lang="de-DE" b="1" dirty="0" smtClean="0"/>
              <a:t>J. AM. CHEM. SOC. 2008, 130, 3590-3602</a:t>
            </a:r>
            <a:endParaRPr lang="fa-IR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57086" y="6028064"/>
            <a:ext cx="3048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Zeinab</a:t>
            </a:r>
            <a:r>
              <a:rPr lang="en-US" sz="2400" b="1" i="1" dirty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i="1" dirty="0" err="1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Mokhtari</a:t>
            </a:r>
            <a:endParaRPr lang="en-US" sz="2400" b="1" i="1" dirty="0">
              <a:solidFill>
                <a:srgbClr val="A5002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9" descr="arm-enghlisi"/>
          <p:cNvPicPr>
            <a:picLocks noChangeAspect="1" noChangeArrowheads="1"/>
          </p:cNvPicPr>
          <p:nvPr/>
        </p:nvPicPr>
        <p:blipFill>
          <a:blip r:embed="rId3" cstate="print">
            <a:lum bright="2000" contrast="6000"/>
          </a:blip>
          <a:srcRect/>
          <a:stretch>
            <a:fillRect/>
          </a:stretch>
        </p:blipFill>
        <p:spPr bwMode="auto">
          <a:xfrm>
            <a:off x="1" y="1"/>
            <a:ext cx="2428860" cy="6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57686" y="331753"/>
            <a:ext cx="30003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sz="2800" b="1" i="1" dirty="0">
                <a:solidFill>
                  <a:srgbClr val="0000FF"/>
                </a:solidFill>
                <a:latin typeface="Footlight MT Light" pitchFamily="18" charset="0"/>
              </a:rPr>
              <a:t>In the name of GOD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715272" y="6488668"/>
            <a:ext cx="142872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15-Feb-2011</a:t>
            </a:r>
            <a:endParaRPr lang="en-US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3042" y="1785926"/>
            <a:ext cx="66437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>
                <a:solidFill>
                  <a:srgbClr val="CC3300"/>
                </a:solidFill>
              </a:rPr>
              <a:t>Since the late 1990s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NMR methodologies based on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spin-1/2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directly probing </a:t>
            </a:r>
            <a:r>
              <a:rPr lang="en-US" sz="2400" dirty="0" smtClean="0">
                <a:solidFill>
                  <a:srgbClr val="7030A0"/>
                </a:solidFill>
              </a:rPr>
              <a:t>NH</a:t>
            </a:r>
            <a:r>
              <a:rPr lang="en-US" sz="2400" baseline="-25000" dirty="0" smtClean="0">
                <a:solidFill>
                  <a:srgbClr val="7030A0"/>
                </a:solidFill>
              </a:rPr>
              <a:t>4</a:t>
            </a:r>
            <a:r>
              <a:rPr lang="en-US" sz="2000" baseline="30000" dirty="0" smtClean="0">
                <a:solidFill>
                  <a:srgbClr val="7030A0"/>
                </a:solidFill>
              </a:rPr>
              <a:t>+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 err="1" smtClean="0">
                <a:solidFill>
                  <a:srgbClr val="7030A0"/>
                </a:solidFill>
              </a:rPr>
              <a:t>Tl</a:t>
            </a:r>
            <a:r>
              <a:rPr lang="en-US" sz="2000" baseline="30000" dirty="0" smtClean="0">
                <a:solidFill>
                  <a:srgbClr val="7030A0"/>
                </a:solidFill>
              </a:rPr>
              <a:t>+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ions in G-</a:t>
            </a:r>
            <a:r>
              <a:rPr lang="en-US" sz="2400" dirty="0" err="1" smtClean="0"/>
              <a:t>quadruplex</a:t>
            </a:r>
            <a:r>
              <a:rPr lang="en-US" sz="2400" dirty="0" smtClean="0"/>
              <a:t> DNA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new information about </a:t>
            </a:r>
            <a:r>
              <a:rPr lang="en-US" sz="2400" dirty="0" smtClean="0">
                <a:solidFill>
                  <a:srgbClr val="FF0066"/>
                </a:solidFill>
              </a:rPr>
              <a:t>NH</a:t>
            </a:r>
            <a:r>
              <a:rPr lang="en-US" sz="2400" baseline="-25000" dirty="0" smtClean="0">
                <a:solidFill>
                  <a:srgbClr val="FF0066"/>
                </a:solidFill>
              </a:rPr>
              <a:t>4</a:t>
            </a:r>
            <a:r>
              <a:rPr lang="en-US" sz="2000" baseline="30000" dirty="0" smtClean="0">
                <a:solidFill>
                  <a:srgbClr val="FF0066"/>
                </a:solidFill>
              </a:rPr>
              <a:t>+</a:t>
            </a:r>
            <a:r>
              <a:rPr lang="en-US" sz="2400" dirty="0" smtClean="0"/>
              <a:t> </a:t>
            </a:r>
            <a:r>
              <a:rPr lang="fr-FR" sz="2400" dirty="0" smtClean="0"/>
              <a:t>ion </a:t>
            </a:r>
            <a:r>
              <a:rPr lang="fr-FR" sz="2400" dirty="0" err="1" smtClean="0">
                <a:solidFill>
                  <a:srgbClr val="7030A0"/>
                </a:solidFill>
              </a:rPr>
              <a:t>movement</a:t>
            </a:r>
            <a:r>
              <a:rPr lang="fr-FR" sz="2400" dirty="0" smtClean="0"/>
              <a:t> </a:t>
            </a:r>
            <a:r>
              <a:rPr lang="fr-FR" sz="2400" dirty="0" err="1" smtClean="0"/>
              <a:t>inside</a:t>
            </a:r>
            <a:r>
              <a:rPr lang="fr-FR" sz="2400" dirty="0" smtClean="0"/>
              <a:t> G-quadruplex </a:t>
            </a:r>
            <a:r>
              <a:rPr lang="fr-FR" sz="2400" dirty="0" err="1" smtClean="0">
                <a:solidFill>
                  <a:srgbClr val="7030A0"/>
                </a:solidFill>
              </a:rPr>
              <a:t>channels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7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16200000">
            <a:off x="-477630" y="2918365"/>
            <a:ext cx="19883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Introduction</a:t>
            </a:r>
            <a:endParaRPr lang="fa-IR" sz="2400" dirty="0">
              <a:solidFill>
                <a:srgbClr val="00FF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928794" y="500042"/>
            <a:ext cx="5715000" cy="6985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multinuclear NMR methodology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28" y="2000240"/>
            <a:ext cx="7072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>
                <a:solidFill>
                  <a:srgbClr val="FF0066"/>
                </a:solidFill>
              </a:rPr>
              <a:t>Ramsey Ida and Gang Wu  2005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pl-PL" sz="2400" dirty="0" smtClean="0"/>
              <a:t>Alkali</a:t>
            </a:r>
            <a:r>
              <a:rPr lang="en-US" sz="2400" dirty="0" smtClean="0"/>
              <a:t> </a:t>
            </a:r>
            <a:r>
              <a:rPr lang="pl-PL" sz="2400" dirty="0" smtClean="0"/>
              <a:t>metal ions (Na</a:t>
            </a:r>
            <a:r>
              <a:rPr lang="pl-PL" sz="2400" baseline="30000" dirty="0" smtClean="0"/>
              <a:t>+</a:t>
            </a:r>
            <a:r>
              <a:rPr lang="pl-PL" sz="2400" dirty="0" smtClean="0"/>
              <a:t>, K</a:t>
            </a:r>
            <a:r>
              <a:rPr lang="pl-PL" sz="2400" baseline="30000" dirty="0" smtClean="0"/>
              <a:t>+</a:t>
            </a:r>
            <a:r>
              <a:rPr lang="pl-PL" sz="2400" dirty="0" smtClean="0"/>
              <a:t>,</a:t>
            </a:r>
            <a:r>
              <a:rPr lang="en-US" sz="2400" dirty="0" smtClean="0"/>
              <a:t> and </a:t>
            </a:r>
            <a:r>
              <a:rPr lang="en-US" sz="2400" dirty="0" err="1" smtClean="0"/>
              <a:t>Rb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) tightly bound to a </a:t>
            </a:r>
            <a:r>
              <a:rPr lang="en-US" sz="2400" dirty="0" smtClean="0">
                <a:solidFill>
                  <a:srgbClr val="0000FF"/>
                </a:solidFill>
              </a:rPr>
              <a:t>G-</a:t>
            </a:r>
            <a:r>
              <a:rPr lang="en-US" sz="2400" dirty="0" err="1" smtClean="0">
                <a:solidFill>
                  <a:srgbClr val="0000FF"/>
                </a:solidFill>
              </a:rPr>
              <a:t>quadruplex</a:t>
            </a:r>
            <a:r>
              <a:rPr lang="en-US" sz="2400" dirty="0" smtClean="0"/>
              <a:t> structure can be </a:t>
            </a:r>
            <a:r>
              <a:rPr lang="en-US" sz="2400" dirty="0" smtClean="0">
                <a:solidFill>
                  <a:srgbClr val="FF0066"/>
                </a:solidFill>
              </a:rPr>
              <a:t>directly</a:t>
            </a:r>
            <a:r>
              <a:rPr lang="en-US" sz="2400" dirty="0" smtClean="0"/>
              <a:t> observed by </a:t>
            </a:r>
            <a:r>
              <a:rPr lang="en-US" sz="2400" baseline="30000" dirty="0" smtClean="0"/>
              <a:t>23</a:t>
            </a:r>
            <a:r>
              <a:rPr lang="en-US" sz="2400" dirty="0" smtClean="0"/>
              <a:t>Na, </a:t>
            </a:r>
            <a:r>
              <a:rPr lang="en-US" sz="2400" baseline="30000" dirty="0" smtClean="0"/>
              <a:t>39</a:t>
            </a:r>
            <a:r>
              <a:rPr lang="en-US" sz="2400" dirty="0" smtClean="0"/>
              <a:t>K, and </a:t>
            </a:r>
            <a:r>
              <a:rPr lang="en-US" sz="2400" baseline="30000" dirty="0" smtClean="0"/>
              <a:t>87</a:t>
            </a:r>
            <a:r>
              <a:rPr lang="en-US" sz="2400" dirty="0" smtClean="0"/>
              <a:t>Rb NMR even in the </a:t>
            </a:r>
            <a:r>
              <a:rPr lang="en-US" sz="2400" dirty="0" smtClean="0">
                <a:solidFill>
                  <a:srgbClr val="FF0066"/>
                </a:solidFill>
              </a:rPr>
              <a:t>liquid</a:t>
            </a:r>
            <a:r>
              <a:rPr lang="en-US" sz="2400" dirty="0" smtClean="0"/>
              <a:t> state.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714612" y="4357694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7030A0"/>
                </a:solidFill>
              </a:rPr>
              <a:t>directly studying alkali metal ion binding to G-</a:t>
            </a:r>
            <a:r>
              <a:rPr lang="en-US" sz="2400" dirty="0" err="1" smtClean="0">
                <a:solidFill>
                  <a:srgbClr val="7030A0"/>
                </a:solidFill>
              </a:rPr>
              <a:t>quadruplex</a:t>
            </a:r>
            <a:r>
              <a:rPr lang="en-US" sz="2400" dirty="0" smtClean="0">
                <a:solidFill>
                  <a:srgbClr val="7030A0"/>
                </a:solidFill>
              </a:rPr>
              <a:t> DNA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10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 rot="16200000">
            <a:off x="-477630" y="2918365"/>
            <a:ext cx="19883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Introduction</a:t>
            </a:r>
            <a:endParaRPr lang="fa-IR" sz="2400" dirty="0">
              <a:solidFill>
                <a:srgbClr val="00FF00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714480" y="5715016"/>
            <a:ext cx="6357982" cy="79690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d(TG</a:t>
            </a:r>
            <a:r>
              <a:rPr kumimoji="0" 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T), d(G</a:t>
            </a:r>
            <a:r>
              <a:rPr kumimoji="0" 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), and d(G</a:t>
            </a:r>
            <a:r>
              <a:rPr kumimoji="0" 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0166" y="1285860"/>
            <a:ext cx="5572132" cy="70788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sz="2000" dirty="0" smtClean="0"/>
              <a:t>The G-</a:t>
            </a:r>
            <a:r>
              <a:rPr lang="en-US" sz="2000" dirty="0" err="1" smtClean="0"/>
              <a:t>quadruplex</a:t>
            </a:r>
            <a:r>
              <a:rPr lang="en-US" sz="2000" dirty="0" smtClean="0"/>
              <a:t> structure formed by DNA </a:t>
            </a:r>
            <a:r>
              <a:rPr lang="en-US" sz="2000" dirty="0" err="1" smtClean="0"/>
              <a:t>hexamer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d(TG</a:t>
            </a:r>
            <a:r>
              <a:rPr lang="en-US" sz="2000" baseline="-25000" dirty="0" smtClean="0">
                <a:solidFill>
                  <a:srgbClr val="00B050"/>
                </a:solidFill>
              </a:rPr>
              <a:t>4</a:t>
            </a:r>
            <a:r>
              <a:rPr lang="en-US" sz="2000" dirty="0" smtClean="0">
                <a:solidFill>
                  <a:srgbClr val="00B050"/>
                </a:solidFill>
              </a:rPr>
              <a:t>T)</a:t>
            </a:r>
            <a:r>
              <a:rPr lang="en-US" sz="2000" dirty="0" smtClean="0"/>
              <a:t> in the presence of </a:t>
            </a:r>
            <a:r>
              <a:rPr lang="en-US" sz="2000" dirty="0" smtClean="0">
                <a:solidFill>
                  <a:srgbClr val="FF0000"/>
                </a:solidFill>
              </a:rPr>
              <a:t>Na</a:t>
            </a:r>
            <a:r>
              <a:rPr lang="en-US" sz="2000" baseline="30000" dirty="0" smtClean="0">
                <a:solidFill>
                  <a:srgbClr val="FF0000"/>
                </a:solidFill>
              </a:rPr>
              <a:t>+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  <a:r>
              <a:rPr lang="en-US" sz="2000" baseline="30000" dirty="0" smtClean="0">
                <a:solidFill>
                  <a:srgbClr val="FF0000"/>
                </a:solidFill>
              </a:rPr>
              <a:t>+</a:t>
            </a:r>
            <a:r>
              <a:rPr lang="en-US" sz="2000" dirty="0" smtClean="0"/>
              <a:t> ions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4294967295"/>
          </p:nvPr>
        </p:nvSpPr>
        <p:spPr>
          <a:xfrm>
            <a:off x="2786051" y="357166"/>
            <a:ext cx="1928825" cy="5715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d(TG</a:t>
            </a:r>
            <a:r>
              <a:rPr lang="en-US" sz="3200" b="1" baseline="-25000" dirty="0" smtClean="0">
                <a:solidFill>
                  <a:srgbClr val="FFFF00"/>
                </a:solidFill>
              </a:rPr>
              <a:t>4</a:t>
            </a:r>
            <a:r>
              <a:rPr lang="en-US" sz="3200" b="1" dirty="0" smtClean="0">
                <a:solidFill>
                  <a:srgbClr val="FFFF00"/>
                </a:solidFill>
              </a:rPr>
              <a:t>T)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7227194" y="4527866"/>
            <a:ext cx="1916806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66"/>
                </a:solidFill>
              </a:rPr>
              <a:t>crystal packing effect</a:t>
            </a:r>
            <a:endParaRPr lang="en-US" sz="1600" dirty="0">
              <a:solidFill>
                <a:srgbClr val="FF006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-477630" y="2918365"/>
            <a:ext cx="19883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Introduction</a:t>
            </a:r>
            <a:endParaRPr lang="fa-IR" sz="2400" dirty="0">
              <a:solidFill>
                <a:srgbClr val="00FF00"/>
              </a:solidFill>
            </a:endParaRPr>
          </a:p>
        </p:txBody>
      </p:sp>
      <p:pic>
        <p:nvPicPr>
          <p:cNvPr id="18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214414" y="2143116"/>
            <a:ext cx="4786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u="sng" dirty="0" smtClean="0">
                <a:solidFill>
                  <a:srgbClr val="FF0000"/>
                </a:solidFill>
              </a:rPr>
              <a:t>solution</a:t>
            </a:r>
            <a:r>
              <a:rPr lang="en-US" dirty="0" smtClean="0">
                <a:solidFill>
                  <a:srgbClr val="FF0000"/>
                </a:solidFill>
              </a:rPr>
              <a:t> structure  :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Four d(TG</a:t>
            </a:r>
            <a:r>
              <a:rPr lang="en-US" baseline="-25000" dirty="0" smtClean="0">
                <a:solidFill>
                  <a:srgbClr val="7030A0"/>
                </a:solidFill>
              </a:rPr>
              <a:t>4</a:t>
            </a:r>
            <a:r>
              <a:rPr lang="en-US" dirty="0" smtClean="0">
                <a:solidFill>
                  <a:srgbClr val="7030A0"/>
                </a:solidFill>
              </a:rPr>
              <a:t>T) strands form a parallel-stranded G-</a:t>
            </a:r>
            <a:r>
              <a:rPr lang="en-US" dirty="0" err="1" smtClean="0">
                <a:solidFill>
                  <a:srgbClr val="7030A0"/>
                </a:solidFill>
              </a:rPr>
              <a:t>quadruplex</a:t>
            </a:r>
            <a:r>
              <a:rPr lang="en-US" dirty="0" smtClean="0">
                <a:solidFill>
                  <a:srgbClr val="7030A0"/>
                </a:solidFill>
              </a:rPr>
              <a:t> structure containing four stacked G-quartets.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only one </a:t>
            </a:r>
            <a:r>
              <a:rPr lang="en-US" baseline="30000" dirty="0" smtClean="0"/>
              <a:t>23</a:t>
            </a:r>
            <a:r>
              <a:rPr lang="en-US" dirty="0" smtClean="0"/>
              <a:t>Na NMR signal at -17 </a:t>
            </a:r>
            <a:r>
              <a:rPr lang="en-US" dirty="0" err="1" smtClean="0"/>
              <a:t>ppm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4414" y="3674938"/>
            <a:ext cx="6357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u="sng" dirty="0" smtClean="0">
                <a:solidFill>
                  <a:srgbClr val="FF0000"/>
                </a:solidFill>
              </a:rPr>
              <a:t>crystal</a:t>
            </a:r>
            <a:r>
              <a:rPr lang="en-US" dirty="0" smtClean="0">
                <a:solidFill>
                  <a:srgbClr val="FF0000"/>
                </a:solidFill>
              </a:rPr>
              <a:t> structure :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Four-stranded parallel structure similar to the solution structure. 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A distinct intermolecular stacking (a pair of </a:t>
            </a:r>
            <a:r>
              <a:rPr lang="en-US" dirty="0" err="1" smtClean="0"/>
              <a:t>quadruplex</a:t>
            </a:r>
            <a:r>
              <a:rPr lang="en-US" dirty="0" smtClean="0"/>
              <a:t> structures that are stacked at the 5’ ends)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 total of seven Na</a:t>
            </a:r>
            <a:r>
              <a:rPr lang="en-US" baseline="30000" dirty="0" smtClean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ions located either between or within the G-quartet planes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5852" y="5443381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rgbClr val="FF0000"/>
                </a:solidFill>
              </a:rPr>
              <a:t>Solid-state </a:t>
            </a:r>
            <a:r>
              <a:rPr lang="en-US" baseline="30000" dirty="0" smtClean="0">
                <a:solidFill>
                  <a:srgbClr val="FF0000"/>
                </a:solidFill>
              </a:rPr>
              <a:t>23</a:t>
            </a:r>
            <a:r>
              <a:rPr lang="en-US" dirty="0" smtClean="0">
                <a:solidFill>
                  <a:srgbClr val="FF0000"/>
                </a:solidFill>
              </a:rPr>
              <a:t>Na NMR :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ions between two adjacent G-quartets (</a:t>
            </a:r>
            <a:r>
              <a:rPr lang="da-DK" dirty="0" smtClean="0"/>
              <a:t>signal centered at -19 ppm</a:t>
            </a:r>
            <a:r>
              <a:rPr lang="en-US" dirty="0" smtClean="0"/>
              <a:t>)</a:t>
            </a:r>
          </a:p>
          <a:p>
            <a:pPr algn="just" rtl="0"/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illusive</a:t>
            </a:r>
            <a:r>
              <a:rPr lang="en-US" dirty="0" smtClean="0"/>
              <a:t> signal from the </a:t>
            </a:r>
            <a:r>
              <a:rPr lang="en-US" dirty="0" smtClean="0">
                <a:solidFill>
                  <a:srgbClr val="0000FF"/>
                </a:solidFill>
              </a:rPr>
              <a:t>in-plane Na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 ions </a:t>
            </a:r>
            <a:r>
              <a:rPr lang="en-US" dirty="0" smtClean="0"/>
              <a:t>because of the presence of a large signal due to </a:t>
            </a:r>
            <a:r>
              <a:rPr lang="en-US" dirty="0" smtClean="0">
                <a:solidFill>
                  <a:srgbClr val="00B050"/>
                </a:solidFill>
              </a:rPr>
              <a:t>phosphate-bound Na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 ions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214554"/>
            <a:ext cx="12001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2565" y="357166"/>
            <a:ext cx="1220029" cy="34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867398"/>
            <a:ext cx="2476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1214422"/>
            <a:ext cx="2476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1530668"/>
            <a:ext cx="2476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285992"/>
            <a:ext cx="2476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602238"/>
            <a:ext cx="2476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928934"/>
            <a:ext cx="2476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3265796"/>
            <a:ext cx="2476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643042" y="2071678"/>
            <a:ext cx="6500858" cy="264320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Whether the mode of </a:t>
            </a:r>
            <a:r>
              <a:rPr lang="en-US" sz="3600" dirty="0" smtClean="0">
                <a:solidFill>
                  <a:srgbClr val="0000FF"/>
                </a:solidFill>
              </a:rPr>
              <a:t>Na</a:t>
            </a:r>
            <a:r>
              <a:rPr lang="en-US" sz="3600" baseline="30000" dirty="0" smtClean="0">
                <a:solidFill>
                  <a:srgbClr val="0000FF"/>
                </a:solidFill>
              </a:rPr>
              <a:t>+</a:t>
            </a:r>
            <a:r>
              <a:rPr lang="en-US" sz="3600" dirty="0" smtClean="0">
                <a:solidFill>
                  <a:srgbClr val="FF0000"/>
                </a:solidFill>
              </a:rPr>
              <a:t> ion binding is the same in </a:t>
            </a:r>
            <a:r>
              <a:rPr lang="en-US" sz="3600" dirty="0" smtClean="0">
                <a:solidFill>
                  <a:srgbClr val="00B050"/>
                </a:solidFill>
              </a:rPr>
              <a:t>solution</a:t>
            </a:r>
            <a:r>
              <a:rPr lang="en-US" sz="3600" dirty="0" smtClean="0">
                <a:solidFill>
                  <a:srgbClr val="FF0000"/>
                </a:solidFill>
              </a:rPr>
              <a:t> and </a:t>
            </a:r>
            <a:r>
              <a:rPr lang="en-US" sz="3600" dirty="0" smtClean="0">
                <a:solidFill>
                  <a:srgbClr val="00B050"/>
                </a:solidFill>
              </a:rPr>
              <a:t>solid</a:t>
            </a:r>
            <a:r>
              <a:rPr lang="en-US" sz="3600" dirty="0" smtClean="0">
                <a:solidFill>
                  <a:srgbClr val="FF0000"/>
                </a:solidFill>
              </a:rPr>
              <a:t> states?</a:t>
            </a:r>
          </a:p>
        </p:txBody>
      </p:sp>
      <p:pic>
        <p:nvPicPr>
          <p:cNvPr id="5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16200000">
            <a:off x="-477630" y="2918365"/>
            <a:ext cx="19883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Introduction</a:t>
            </a:r>
            <a:endParaRPr lang="fa-IR" sz="2400" dirty="0">
              <a:solidFill>
                <a:srgbClr val="00FF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52" y="1500174"/>
            <a:ext cx="57150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>
                <a:solidFill>
                  <a:srgbClr val="FF0000"/>
                </a:solidFill>
              </a:rPr>
              <a:t>Clark et al. 2003</a:t>
            </a:r>
          </a:p>
          <a:p>
            <a:pPr algn="just" rtl="0"/>
            <a:endParaRPr lang="en-US" sz="2400" dirty="0" smtClean="0">
              <a:solidFill>
                <a:srgbClr val="FF0000"/>
              </a:solidFill>
            </a:endParaRPr>
          </a:p>
          <a:p>
            <a:pPr algn="just" rtl="0"/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66"/>
                </a:solidFill>
              </a:rPr>
              <a:t>crystal</a:t>
            </a:r>
            <a:r>
              <a:rPr lang="en-US" sz="2400" dirty="0" smtClean="0"/>
              <a:t> structure of </a:t>
            </a:r>
            <a:r>
              <a:rPr lang="en-US" sz="2400" dirty="0" smtClean="0">
                <a:solidFill>
                  <a:srgbClr val="00B050"/>
                </a:solidFill>
              </a:rPr>
              <a:t>d(TG</a:t>
            </a:r>
            <a:r>
              <a:rPr lang="en-US" sz="2400" baseline="-25000" dirty="0" smtClean="0">
                <a:solidFill>
                  <a:srgbClr val="00B050"/>
                </a:solidFill>
              </a:rPr>
              <a:t>4</a:t>
            </a:r>
            <a:r>
              <a:rPr lang="en-US" sz="2400" dirty="0" smtClean="0">
                <a:solidFill>
                  <a:srgbClr val="00B050"/>
                </a:solidFill>
              </a:rPr>
              <a:t>T)</a:t>
            </a:r>
            <a:r>
              <a:rPr lang="en-US" sz="2400" dirty="0" smtClean="0"/>
              <a:t> </a:t>
            </a:r>
            <a:r>
              <a:rPr lang="en-US" sz="2400" dirty="0" err="1" smtClean="0"/>
              <a:t>complexed</a:t>
            </a:r>
            <a:r>
              <a:rPr lang="en-US" sz="2400" dirty="0" smtClean="0"/>
              <a:t> to a drug molecule,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daunomycin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Daunomycin</a:t>
            </a:r>
            <a:r>
              <a:rPr lang="en-US" sz="2400" dirty="0" smtClean="0"/>
              <a:t> prefers to be </a:t>
            </a:r>
            <a:r>
              <a:rPr lang="en-US" sz="2400" b="1" dirty="0" smtClean="0"/>
              <a:t>stacked</a:t>
            </a:r>
            <a:r>
              <a:rPr lang="en-US" sz="2400" dirty="0" smtClean="0"/>
              <a:t> onto the </a:t>
            </a:r>
            <a:r>
              <a:rPr lang="en-US" sz="2400" dirty="0" smtClean="0">
                <a:solidFill>
                  <a:srgbClr val="0070C0"/>
                </a:solidFill>
              </a:rPr>
              <a:t>ends</a:t>
            </a:r>
            <a:r>
              <a:rPr lang="en-US" sz="2400" dirty="0" smtClean="0"/>
              <a:t> of the G-</a:t>
            </a:r>
            <a:r>
              <a:rPr lang="en-US" sz="2400" dirty="0" err="1" smtClean="0"/>
              <a:t>quadruplex</a:t>
            </a:r>
            <a:r>
              <a:rPr lang="en-US" sz="2400" dirty="0" smtClean="0"/>
              <a:t> rather than to </a:t>
            </a:r>
            <a:r>
              <a:rPr lang="en-US" sz="2400" b="1" dirty="0" smtClean="0"/>
              <a:t>intercalate</a:t>
            </a:r>
            <a:r>
              <a:rPr lang="en-US" sz="2400" dirty="0" smtClean="0"/>
              <a:t> between the G-quartet layers. </a:t>
            </a:r>
          </a:p>
          <a:p>
            <a:pPr algn="just" rtl="0"/>
            <a:endParaRPr lang="en-US" sz="2400" dirty="0" smtClean="0">
              <a:solidFill>
                <a:srgbClr val="FF0000"/>
              </a:solidFill>
            </a:endParaRPr>
          </a:p>
          <a:p>
            <a:pPr algn="just" rtl="0"/>
            <a:r>
              <a:rPr lang="en-US" sz="2400" dirty="0" smtClean="0">
                <a:solidFill>
                  <a:srgbClr val="FF0000"/>
                </a:solidFill>
              </a:rPr>
              <a:t>Na</a:t>
            </a:r>
            <a:r>
              <a:rPr lang="en-US" sz="2400" baseline="30000" dirty="0" smtClean="0">
                <a:solidFill>
                  <a:srgbClr val="FF0000"/>
                </a:solidFill>
              </a:rPr>
              <a:t>+</a:t>
            </a:r>
            <a:r>
              <a:rPr lang="en-US" sz="2400" dirty="0" smtClean="0"/>
              <a:t> ions are located only </a:t>
            </a:r>
            <a:r>
              <a:rPr lang="en-US" sz="2400" dirty="0" smtClean="0">
                <a:solidFill>
                  <a:srgbClr val="0070C0"/>
                </a:solidFill>
              </a:rPr>
              <a:t>between</a:t>
            </a:r>
            <a:r>
              <a:rPr lang="en-US" sz="2400" dirty="0" smtClean="0"/>
              <a:t> adjacent G-quartet planes.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3143248"/>
            <a:ext cx="12001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444" y="3299773"/>
            <a:ext cx="3714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1653" y="4347245"/>
            <a:ext cx="3714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 rot="16200000">
            <a:off x="-477630" y="2918365"/>
            <a:ext cx="19883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Introduction</a:t>
            </a:r>
            <a:endParaRPr lang="fa-IR" sz="2400" dirty="0">
              <a:solidFill>
                <a:srgbClr val="00FF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714480" y="428604"/>
            <a:ext cx="2286000" cy="5715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d(G</a:t>
            </a:r>
            <a:r>
              <a:rPr lang="en-US" sz="2800" b="1" baseline="-25000" dirty="0" smtClean="0">
                <a:solidFill>
                  <a:srgbClr val="FFC000"/>
                </a:solidFill>
              </a:rPr>
              <a:t>4</a:t>
            </a:r>
            <a:r>
              <a:rPr lang="en-US" sz="2800" b="1" dirty="0" smtClean="0">
                <a:solidFill>
                  <a:srgbClr val="FFC000"/>
                </a:solidFill>
              </a:rPr>
              <a:t>T</a:t>
            </a:r>
            <a:r>
              <a:rPr lang="en-US" sz="2800" b="1" baseline="-25000" dirty="0" smtClean="0">
                <a:solidFill>
                  <a:srgbClr val="FFC000"/>
                </a:solidFill>
              </a:rPr>
              <a:t>3</a:t>
            </a:r>
            <a:r>
              <a:rPr lang="en-US" sz="2800" b="1" dirty="0" smtClean="0">
                <a:solidFill>
                  <a:srgbClr val="FFC000"/>
                </a:solidFill>
              </a:rPr>
              <a:t>G</a:t>
            </a:r>
            <a:r>
              <a:rPr lang="en-US" sz="2800" b="1" baseline="-25000" dirty="0" smtClean="0">
                <a:solidFill>
                  <a:srgbClr val="FFC000"/>
                </a:solidFill>
              </a:rPr>
              <a:t>4</a:t>
            </a:r>
            <a:r>
              <a:rPr lang="en-US" sz="2800" b="1" dirty="0" smtClean="0">
                <a:solidFill>
                  <a:srgbClr val="FFC000"/>
                </a:solidFill>
              </a:rPr>
              <a:t>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76" y="1357298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err="1" smtClean="0">
                <a:solidFill>
                  <a:srgbClr val="FF0066"/>
                </a:solidFill>
              </a:rPr>
              <a:t>Neidle</a:t>
            </a:r>
            <a:r>
              <a:rPr lang="en-US" sz="2000" dirty="0" smtClean="0">
                <a:solidFill>
                  <a:srgbClr val="FF0066"/>
                </a:solidFill>
              </a:rPr>
              <a:t> and co-workers 2006</a:t>
            </a:r>
          </a:p>
          <a:p>
            <a:pPr algn="just" rtl="0"/>
            <a:endParaRPr lang="en-US" sz="2000" dirty="0" smtClean="0"/>
          </a:p>
          <a:p>
            <a:pPr algn="just" rtl="0"/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0000FF"/>
                </a:solidFill>
              </a:rPr>
              <a:t>crystal</a:t>
            </a:r>
            <a:r>
              <a:rPr lang="en-US" sz="2000" dirty="0" smtClean="0"/>
              <a:t> structures of the K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form of d(G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G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809" y="576254"/>
            <a:ext cx="9620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81018"/>
            <a:ext cx="9620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 rot="16200000">
            <a:off x="-477630" y="2918365"/>
            <a:ext cx="19883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Introduction</a:t>
            </a:r>
            <a:endParaRPr lang="fa-IR" sz="2400" dirty="0">
              <a:solidFill>
                <a:srgbClr val="00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0166" y="2500306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d(G</a:t>
            </a:r>
            <a:r>
              <a:rPr lang="en-US" baseline="-25000" dirty="0" smtClean="0"/>
              <a:t>4</a:t>
            </a:r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G</a:t>
            </a:r>
            <a:r>
              <a:rPr lang="en-US" baseline="-25000" dirty="0" smtClean="0"/>
              <a:t>4</a:t>
            </a:r>
            <a:r>
              <a:rPr lang="en-US" dirty="0" smtClean="0"/>
              <a:t>) forms a </a:t>
            </a:r>
            <a:r>
              <a:rPr lang="en-US" dirty="0" smtClean="0">
                <a:solidFill>
                  <a:srgbClr val="0000FF"/>
                </a:solidFill>
              </a:rPr>
              <a:t>bimolecular</a:t>
            </a:r>
            <a:r>
              <a:rPr lang="en-US" dirty="0" smtClean="0"/>
              <a:t> intermolecular G-</a:t>
            </a:r>
            <a:r>
              <a:rPr lang="en-US" dirty="0" err="1" smtClean="0"/>
              <a:t>quadruplex</a:t>
            </a:r>
            <a:r>
              <a:rPr lang="en-US" dirty="0" smtClean="0"/>
              <a:t> with two lateral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thymine loops </a:t>
            </a:r>
            <a:r>
              <a:rPr lang="en-US" dirty="0" smtClean="0"/>
              <a:t>( either on the same G-</a:t>
            </a:r>
            <a:r>
              <a:rPr lang="en-US" dirty="0" err="1" smtClean="0"/>
              <a:t>quadruplex</a:t>
            </a:r>
            <a:r>
              <a:rPr lang="en-US" dirty="0" smtClean="0"/>
              <a:t> face, forming a </a:t>
            </a:r>
            <a:r>
              <a:rPr lang="en-US" dirty="0" smtClean="0">
                <a:solidFill>
                  <a:srgbClr val="00B050"/>
                </a:solidFill>
              </a:rPr>
              <a:t>head-to-head</a:t>
            </a:r>
            <a:r>
              <a:rPr lang="en-US" dirty="0" smtClean="0"/>
              <a:t> </a:t>
            </a:r>
            <a:r>
              <a:rPr lang="en-US" dirty="0" err="1" smtClean="0"/>
              <a:t>dimer</a:t>
            </a:r>
            <a:r>
              <a:rPr lang="en-US" dirty="0" smtClean="0"/>
              <a:t>, or on the opposite faces, resulting in a </a:t>
            </a:r>
            <a:r>
              <a:rPr lang="en-US" dirty="0" smtClean="0">
                <a:solidFill>
                  <a:srgbClr val="00B050"/>
                </a:solidFill>
              </a:rPr>
              <a:t>head-to-tail</a:t>
            </a:r>
            <a:r>
              <a:rPr lang="en-US" dirty="0" smtClean="0"/>
              <a:t> </a:t>
            </a:r>
            <a:r>
              <a:rPr lang="en-US" dirty="0" err="1" smtClean="0"/>
              <a:t>dimer</a:t>
            </a:r>
            <a:r>
              <a:rPr lang="en-US" dirty="0" smtClean="0"/>
              <a:t>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0166" y="3857628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ions were found between G-quartets, each being equidistant from eight O</a:t>
            </a:r>
            <a:r>
              <a:rPr lang="en-US" baseline="-25000" dirty="0" smtClean="0"/>
              <a:t>6</a:t>
            </a:r>
            <a:r>
              <a:rPr lang="en-US" dirty="0" smtClean="0"/>
              <a:t> guanine atoms.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0166" y="4643446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Not large </a:t>
            </a:r>
            <a:r>
              <a:rPr lang="en-US" dirty="0" smtClean="0">
                <a:solidFill>
                  <a:srgbClr val="0000FF"/>
                </a:solidFill>
              </a:rPr>
              <a:t>energy</a:t>
            </a:r>
            <a:r>
              <a:rPr lang="en-US" dirty="0" smtClean="0"/>
              <a:t> differences between the head-to-head and head-to-tail bimolecular G-</a:t>
            </a:r>
            <a:r>
              <a:rPr lang="en-US" dirty="0" err="1" smtClean="0"/>
              <a:t>quadruplexes</a:t>
            </a:r>
            <a:r>
              <a:rPr lang="en-US" dirty="0" smtClean="0"/>
              <a:t> containing the T</a:t>
            </a:r>
            <a:r>
              <a:rPr lang="en-US" baseline="-25000" dirty="0" smtClean="0"/>
              <a:t>3</a:t>
            </a:r>
            <a:r>
              <a:rPr lang="en-US" dirty="0" smtClean="0"/>
              <a:t> loops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0166" y="5572140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Both of these forms may be </a:t>
            </a:r>
            <a:r>
              <a:rPr lang="en-US" dirty="0" smtClean="0">
                <a:solidFill>
                  <a:srgbClr val="0000FF"/>
                </a:solidFill>
              </a:rPr>
              <a:t>present</a:t>
            </a:r>
            <a:r>
              <a:rPr lang="en-US" dirty="0" smtClean="0"/>
              <a:t> in solution.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500166" y="357166"/>
            <a:ext cx="1857388" cy="5715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d(G</a:t>
            </a:r>
            <a:r>
              <a:rPr lang="en-US" sz="2800" baseline="-25000" dirty="0" smtClean="0">
                <a:solidFill>
                  <a:srgbClr val="00B050"/>
                </a:solidFill>
              </a:rPr>
              <a:t>4</a:t>
            </a:r>
            <a:r>
              <a:rPr lang="en-US" sz="2800" dirty="0" smtClean="0">
                <a:solidFill>
                  <a:srgbClr val="00B050"/>
                </a:solidFill>
              </a:rPr>
              <a:t>T</a:t>
            </a:r>
            <a:r>
              <a:rPr lang="en-US" sz="2800" baseline="-25000" dirty="0" smtClean="0">
                <a:solidFill>
                  <a:srgbClr val="00B050"/>
                </a:solidFill>
              </a:rPr>
              <a:t>4</a:t>
            </a:r>
            <a:r>
              <a:rPr lang="en-US" sz="2800" dirty="0" smtClean="0">
                <a:solidFill>
                  <a:srgbClr val="00B050"/>
                </a:solidFill>
              </a:rPr>
              <a:t>G</a:t>
            </a:r>
            <a:r>
              <a:rPr lang="en-US" sz="2800" baseline="-25000" dirty="0" smtClean="0">
                <a:solidFill>
                  <a:srgbClr val="00B050"/>
                </a:solidFill>
              </a:rPr>
              <a:t>4</a:t>
            </a:r>
            <a:r>
              <a:rPr lang="en-US" sz="2800" dirty="0" smtClean="0">
                <a:solidFill>
                  <a:srgbClr val="00B050"/>
                </a:solidFill>
              </a:rPr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28728" y="107154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The </a:t>
            </a:r>
            <a:r>
              <a:rPr lang="en-US" dirty="0" smtClean="0">
                <a:solidFill>
                  <a:srgbClr val="FF0066"/>
                </a:solidFill>
              </a:rPr>
              <a:t>bimolecular</a:t>
            </a:r>
            <a:r>
              <a:rPr lang="en-US" dirty="0" smtClean="0"/>
              <a:t> G-</a:t>
            </a:r>
            <a:r>
              <a:rPr lang="en-US" dirty="0" err="1" smtClean="0"/>
              <a:t>quadruplex</a:t>
            </a:r>
            <a:r>
              <a:rPr lang="en-US" dirty="0" smtClean="0"/>
              <a:t> structure formed by d(G</a:t>
            </a:r>
            <a:r>
              <a:rPr lang="en-US" baseline="-25000" dirty="0" smtClean="0"/>
              <a:t>4</a:t>
            </a:r>
            <a:r>
              <a:rPr lang="en-US" dirty="0" smtClean="0"/>
              <a:t>T</a:t>
            </a:r>
            <a:r>
              <a:rPr lang="en-US" baseline="-25000" dirty="0" smtClean="0"/>
              <a:t>4</a:t>
            </a:r>
            <a:r>
              <a:rPr lang="en-US" dirty="0" smtClean="0"/>
              <a:t>G</a:t>
            </a:r>
            <a:r>
              <a:rPr lang="en-US" baseline="-25000" dirty="0" smtClean="0"/>
              <a:t>4</a:t>
            </a:r>
            <a:r>
              <a:rPr lang="en-US" dirty="0" smtClean="0"/>
              <a:t>) : </a:t>
            </a:r>
          </a:p>
          <a:p>
            <a:pPr algn="just" rtl="0"/>
            <a:r>
              <a:rPr lang="en-US" dirty="0" smtClean="0"/>
              <a:t>related to the repeat sequence d(T</a:t>
            </a:r>
            <a:r>
              <a:rPr lang="en-US" baseline="-25000" dirty="0" smtClean="0"/>
              <a:t>4</a:t>
            </a:r>
            <a:r>
              <a:rPr lang="en-US" dirty="0" smtClean="0"/>
              <a:t>G</a:t>
            </a:r>
            <a:r>
              <a:rPr lang="en-US" baseline="-25000" dirty="0" smtClean="0"/>
              <a:t>4</a:t>
            </a:r>
            <a:r>
              <a:rPr lang="en-US" dirty="0" smtClean="0"/>
              <a:t>) found in the </a:t>
            </a:r>
            <a:r>
              <a:rPr lang="en-US" i="1" dirty="0" err="1" smtClean="0"/>
              <a:t>Oxytricha</a:t>
            </a:r>
            <a:r>
              <a:rPr lang="en-US" i="1" dirty="0" smtClean="0"/>
              <a:t> </a:t>
            </a:r>
            <a:r>
              <a:rPr lang="en-US" i="1" dirty="0" err="1" smtClean="0"/>
              <a:t>noVa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66"/>
                </a:solidFill>
              </a:rPr>
              <a:t>telomere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728" y="3429000"/>
            <a:ext cx="67151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err="1" smtClean="0">
                <a:solidFill>
                  <a:srgbClr val="FF0066"/>
                </a:solidFill>
              </a:rPr>
              <a:t>Feigon</a:t>
            </a:r>
            <a:r>
              <a:rPr lang="en-US" dirty="0" smtClean="0">
                <a:solidFill>
                  <a:srgbClr val="FF0066"/>
                </a:solidFill>
              </a:rPr>
              <a:t> and co-workers 1999 , 2003</a:t>
            </a:r>
          </a:p>
          <a:p>
            <a:pPr algn="just" rtl="0"/>
            <a:endParaRPr lang="en-US" dirty="0" smtClean="0">
              <a:solidFill>
                <a:srgbClr val="FF0066"/>
              </a:solidFill>
            </a:endParaRPr>
          </a:p>
          <a:p>
            <a:pPr algn="ctr" rtl="0">
              <a:buClr>
                <a:srgbClr val="0070C0"/>
              </a:buClr>
            </a:pPr>
            <a:r>
              <a:rPr lang="en-US" dirty="0" smtClean="0">
                <a:solidFill>
                  <a:srgbClr val="002060"/>
                </a:solidFill>
              </a:rPr>
              <a:t>various ionic forms of d(G</a:t>
            </a:r>
            <a:r>
              <a:rPr lang="en-US" baseline="-25000" dirty="0" smtClean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T</a:t>
            </a:r>
            <a:r>
              <a:rPr lang="en-US" baseline="-25000" dirty="0" smtClean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G</a:t>
            </a:r>
            <a:r>
              <a:rPr lang="en-US" baseline="-25000" dirty="0" smtClean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) in solution </a:t>
            </a:r>
          </a:p>
          <a:p>
            <a:pPr algn="ctr" rtl="0">
              <a:buClr>
                <a:srgbClr val="0070C0"/>
              </a:buClr>
            </a:pPr>
            <a:endParaRPr lang="en-US" dirty="0" smtClean="0">
              <a:solidFill>
                <a:srgbClr val="002060"/>
              </a:solidFill>
            </a:endParaRPr>
          </a:p>
          <a:p>
            <a:pPr algn="just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nature</a:t>
            </a:r>
            <a:r>
              <a:rPr lang="en-US" dirty="0" smtClean="0"/>
              <a:t> of </a:t>
            </a:r>
            <a:r>
              <a:rPr lang="en-US" dirty="0" err="1" smtClean="0"/>
              <a:t>monovalent</a:t>
            </a:r>
            <a:r>
              <a:rPr lang="en-US" dirty="0" smtClean="0"/>
              <a:t> </a:t>
            </a:r>
            <a:r>
              <a:rPr lang="en-US" dirty="0" err="1" smtClean="0"/>
              <a:t>cations</a:t>
            </a:r>
            <a:r>
              <a:rPr lang="en-US" dirty="0" smtClean="0"/>
              <a:t> present in the solution (Na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 and 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) does not affect the overall fold of d(G</a:t>
            </a:r>
            <a:r>
              <a:rPr lang="en-US" baseline="-25000" dirty="0" smtClean="0"/>
              <a:t>4</a:t>
            </a:r>
            <a:r>
              <a:rPr lang="en-US" dirty="0" smtClean="0"/>
              <a:t>T</a:t>
            </a:r>
            <a:r>
              <a:rPr lang="en-US" baseline="-25000" dirty="0" smtClean="0"/>
              <a:t>4</a:t>
            </a:r>
            <a:r>
              <a:rPr lang="en-US" dirty="0" smtClean="0"/>
              <a:t>G</a:t>
            </a:r>
            <a:r>
              <a:rPr lang="en-US" baseline="-25000" dirty="0" smtClean="0"/>
              <a:t>4</a:t>
            </a:r>
            <a:r>
              <a:rPr lang="en-US" dirty="0" smtClean="0"/>
              <a:t>). </a:t>
            </a:r>
          </a:p>
          <a:p>
            <a:pPr algn="just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 smtClean="0"/>
              <a:t>In the presence of </a:t>
            </a:r>
            <a:r>
              <a:rPr lang="en-US" dirty="0" smtClean="0">
                <a:solidFill>
                  <a:srgbClr val="FF0000"/>
                </a:solidFill>
              </a:rPr>
              <a:t>Ca</a:t>
            </a:r>
            <a:r>
              <a:rPr lang="en-US" baseline="30000" dirty="0" smtClean="0">
                <a:solidFill>
                  <a:srgbClr val="FF0000"/>
                </a:solidFill>
              </a:rPr>
              <a:t>2+</a:t>
            </a:r>
            <a:r>
              <a:rPr lang="en-US" dirty="0" smtClean="0"/>
              <a:t>, d(G</a:t>
            </a:r>
            <a:r>
              <a:rPr lang="en-US" baseline="-25000" dirty="0" smtClean="0"/>
              <a:t>4</a:t>
            </a:r>
            <a:r>
              <a:rPr lang="en-US" dirty="0" smtClean="0"/>
              <a:t>T</a:t>
            </a:r>
            <a:r>
              <a:rPr lang="en-US" baseline="-25000" dirty="0" smtClean="0"/>
              <a:t>4</a:t>
            </a:r>
            <a:r>
              <a:rPr lang="en-US" dirty="0" smtClean="0"/>
              <a:t>G</a:t>
            </a:r>
            <a:r>
              <a:rPr lang="en-US" baseline="-25000" dirty="0" smtClean="0"/>
              <a:t>4</a:t>
            </a:r>
            <a:r>
              <a:rPr lang="en-US" dirty="0" smtClean="0"/>
              <a:t>) can undergo a structural </a:t>
            </a:r>
            <a:r>
              <a:rPr lang="en-US" dirty="0" smtClean="0">
                <a:solidFill>
                  <a:srgbClr val="FF0000"/>
                </a:solidFill>
              </a:rPr>
              <a:t>transition</a:t>
            </a:r>
            <a:r>
              <a:rPr lang="en-US" dirty="0" smtClean="0"/>
              <a:t> from an </a:t>
            </a:r>
            <a:r>
              <a:rPr lang="en-US" dirty="0" err="1" smtClean="0"/>
              <a:t>antiparallel</a:t>
            </a:r>
            <a:r>
              <a:rPr lang="en-US" dirty="0" smtClean="0"/>
              <a:t> to a parallel </a:t>
            </a:r>
            <a:r>
              <a:rPr lang="en-US" dirty="0" err="1" smtClean="0"/>
              <a:t>quadruplex</a:t>
            </a:r>
            <a:r>
              <a:rPr lang="en-US" dirty="0" smtClean="0"/>
              <a:t>, which in turn can </a:t>
            </a:r>
            <a:r>
              <a:rPr lang="en-US" dirty="0" smtClean="0">
                <a:solidFill>
                  <a:srgbClr val="0000FF"/>
                </a:solidFill>
              </a:rPr>
              <a:t>aggregate</a:t>
            </a:r>
            <a:r>
              <a:rPr lang="en-US" dirty="0" smtClean="0"/>
              <a:t> into a large molecular assembly known as the </a:t>
            </a:r>
            <a:r>
              <a:rPr lang="en-US" dirty="0" smtClean="0">
                <a:solidFill>
                  <a:srgbClr val="0000FF"/>
                </a:solidFill>
              </a:rPr>
              <a:t>G-wire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57290" y="2143116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Solution</a:t>
            </a:r>
            <a:r>
              <a:rPr lang="en-US" dirty="0" smtClean="0"/>
              <a:t> : an </a:t>
            </a:r>
            <a:r>
              <a:rPr lang="en-US" dirty="0" err="1" smtClean="0">
                <a:solidFill>
                  <a:srgbClr val="0000FF"/>
                </a:solidFill>
              </a:rPr>
              <a:t>antiparallel</a:t>
            </a:r>
            <a:r>
              <a:rPr lang="en-US" dirty="0" smtClean="0"/>
              <a:t>, bimolecular </a:t>
            </a:r>
            <a:r>
              <a:rPr lang="en-US" dirty="0" err="1" smtClean="0"/>
              <a:t>quadruplex</a:t>
            </a:r>
            <a:r>
              <a:rPr lang="en-US" dirty="0" smtClean="0"/>
              <a:t> structure consisting of four stacked G-quartets and two </a:t>
            </a:r>
            <a:r>
              <a:rPr lang="en-US" dirty="0" smtClean="0">
                <a:solidFill>
                  <a:srgbClr val="00B050"/>
                </a:solidFill>
              </a:rPr>
              <a:t>diagonal thymine loops</a:t>
            </a:r>
            <a:r>
              <a:rPr lang="en-US" dirty="0" smtClean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643182"/>
            <a:ext cx="10001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 rot="16200000">
            <a:off x="-477630" y="2918365"/>
            <a:ext cx="19883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Introduction</a:t>
            </a:r>
            <a:endParaRPr lang="fa-IR" sz="2400" dirty="0">
              <a:solidFill>
                <a:srgbClr val="00FF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6413430"/>
            <a:ext cx="857224" cy="44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16</a:t>
            </a:fld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7290" y="1214422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crystal</a:t>
            </a:r>
            <a:r>
              <a:rPr lang="en-US" sz="2400" dirty="0" smtClean="0"/>
              <a:t> structure of the </a:t>
            </a:r>
            <a:r>
              <a:rPr lang="en-US" sz="2400" dirty="0" smtClean="0">
                <a:solidFill>
                  <a:srgbClr val="FF0000"/>
                </a:solidFill>
              </a:rPr>
              <a:t>K</a:t>
            </a:r>
            <a:r>
              <a:rPr lang="en-US" sz="2400" baseline="30000" dirty="0" smtClean="0">
                <a:solidFill>
                  <a:srgbClr val="FF0000"/>
                </a:solidFill>
              </a:rPr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form of d(G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G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357290" y="2143116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/>
              <a:t>Very similar to that found in </a:t>
            </a:r>
            <a:r>
              <a:rPr lang="en-US" sz="2400" dirty="0" smtClean="0">
                <a:solidFill>
                  <a:srgbClr val="FF0000"/>
                </a:solidFill>
              </a:rPr>
              <a:t>solution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4294967295"/>
          </p:nvPr>
        </p:nvSpPr>
        <p:spPr>
          <a:xfrm>
            <a:off x="1714480" y="214290"/>
            <a:ext cx="1857375" cy="71437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d(G</a:t>
            </a:r>
            <a:r>
              <a:rPr lang="en-US" sz="2800" baseline="-25000" dirty="0" smtClean="0">
                <a:solidFill>
                  <a:srgbClr val="00B050"/>
                </a:solidFill>
              </a:rPr>
              <a:t>4</a:t>
            </a:r>
            <a:r>
              <a:rPr lang="en-US" sz="2800" dirty="0" smtClean="0">
                <a:solidFill>
                  <a:srgbClr val="00B050"/>
                </a:solidFill>
              </a:rPr>
              <a:t>T</a:t>
            </a:r>
            <a:r>
              <a:rPr lang="en-US" sz="2800" baseline="-25000" dirty="0" smtClean="0">
                <a:solidFill>
                  <a:srgbClr val="00B050"/>
                </a:solidFill>
              </a:rPr>
              <a:t>4</a:t>
            </a:r>
            <a:r>
              <a:rPr lang="en-US" sz="2800" dirty="0" smtClean="0">
                <a:solidFill>
                  <a:srgbClr val="00B050"/>
                </a:solidFill>
              </a:rPr>
              <a:t>G</a:t>
            </a:r>
            <a:r>
              <a:rPr lang="en-US" sz="2800" baseline="-25000" dirty="0" smtClean="0">
                <a:solidFill>
                  <a:srgbClr val="00B050"/>
                </a:solidFill>
              </a:rPr>
              <a:t>4</a:t>
            </a:r>
            <a:r>
              <a:rPr lang="en-US" sz="2800" dirty="0" smtClean="0">
                <a:solidFill>
                  <a:srgbClr val="00B050"/>
                </a:solidFill>
              </a:rPr>
              <a:t>)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K</a:t>
            </a:r>
            <a:r>
              <a:rPr lang="en-US" sz="2800" baseline="30000" dirty="0" smtClean="0">
                <a:solidFill>
                  <a:srgbClr val="00B050"/>
                </a:solidFill>
              </a:rPr>
              <a:t>+</a:t>
            </a:r>
            <a:endParaRPr lang="en-US" baseline="30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4714884"/>
            <a:ext cx="10001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916" y="5027932"/>
            <a:ext cx="2476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916" y="6143644"/>
            <a:ext cx="2476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 rot="16200000">
            <a:off x="-477630" y="2918365"/>
            <a:ext cx="19883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Introduction</a:t>
            </a:r>
            <a:endParaRPr lang="fa-IR" sz="2400" dirty="0">
              <a:solidFill>
                <a:srgbClr val="00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0100" y="3071810"/>
            <a:ext cx="8143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/>
              <a:t>Explicit information about the </a:t>
            </a:r>
            <a:r>
              <a:rPr lang="en-US" sz="2400" dirty="0" smtClean="0">
                <a:solidFill>
                  <a:srgbClr val="00B0F0"/>
                </a:solidFill>
              </a:rPr>
              <a:t>mode of ion binding </a:t>
            </a:r>
            <a:r>
              <a:rPr lang="en-US" sz="2400" dirty="0" smtClean="0"/>
              <a:t>in d(G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G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71604" y="3929066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Three K</a:t>
            </a:r>
            <a:r>
              <a:rPr lang="en-US" baseline="30000" dirty="0" smtClean="0"/>
              <a:t>+</a:t>
            </a:r>
            <a:r>
              <a:rPr lang="en-US" dirty="0" smtClean="0"/>
              <a:t> ions resided inside the </a:t>
            </a:r>
            <a:r>
              <a:rPr lang="en-US" dirty="0" err="1" smtClean="0"/>
              <a:t>quadruplex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channel</a:t>
            </a:r>
            <a:r>
              <a:rPr lang="en-US" dirty="0" smtClean="0"/>
              <a:t>, each being </a:t>
            </a:r>
            <a:r>
              <a:rPr lang="en-US" dirty="0" smtClean="0">
                <a:solidFill>
                  <a:srgbClr val="0070C0"/>
                </a:solidFill>
              </a:rPr>
              <a:t>sandwiched</a:t>
            </a:r>
            <a:r>
              <a:rPr lang="en-US" dirty="0" smtClean="0"/>
              <a:t> between two adjacent </a:t>
            </a:r>
            <a:r>
              <a:rPr lang="en-US" dirty="0" smtClean="0">
                <a:solidFill>
                  <a:srgbClr val="0070C0"/>
                </a:solidFill>
              </a:rPr>
              <a:t>G-quartets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71604" y="4857760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Clr>
                <a:srgbClr val="FF0000"/>
              </a:buClr>
              <a:buFont typeface="Wingdings" pitchFamily="2" charset="2"/>
              <a:buChar char="ü"/>
            </a:pPr>
            <a:endParaRPr lang="en-US" dirty="0" smtClean="0">
              <a:solidFill>
                <a:srgbClr val="0070C0"/>
              </a:solidFill>
            </a:endParaRPr>
          </a:p>
          <a:p>
            <a:pPr algn="just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Two additional K+ ions in the thymine </a:t>
            </a:r>
            <a:r>
              <a:rPr lang="en-US" dirty="0" smtClean="0">
                <a:solidFill>
                  <a:srgbClr val="FF0066"/>
                </a:solidFill>
              </a:rPr>
              <a:t>loop</a:t>
            </a:r>
            <a:r>
              <a:rPr lang="en-US" dirty="0" smtClean="0"/>
              <a:t> regions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4294967295"/>
          </p:nvPr>
        </p:nvSpPr>
        <p:spPr>
          <a:xfrm>
            <a:off x="1285852" y="285733"/>
            <a:ext cx="1714500" cy="71437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d(G</a:t>
            </a:r>
            <a:r>
              <a:rPr lang="en-US" sz="2800" baseline="-25000" dirty="0" smtClean="0">
                <a:solidFill>
                  <a:schemeClr val="tx1"/>
                </a:solidFill>
              </a:rPr>
              <a:t>4</a:t>
            </a:r>
            <a:r>
              <a:rPr lang="en-US" sz="2800" dirty="0" smtClean="0">
                <a:solidFill>
                  <a:schemeClr val="tx1"/>
                </a:solidFill>
              </a:rPr>
              <a:t>T</a:t>
            </a:r>
            <a:r>
              <a:rPr lang="en-US" sz="2800" baseline="-25000" dirty="0" smtClean="0">
                <a:solidFill>
                  <a:schemeClr val="tx1"/>
                </a:solidFill>
              </a:rPr>
              <a:t>4</a:t>
            </a:r>
            <a:r>
              <a:rPr lang="en-US" sz="2800" dirty="0" smtClean="0">
                <a:solidFill>
                  <a:schemeClr val="tx1"/>
                </a:solidFill>
              </a:rPr>
              <a:t>G</a:t>
            </a:r>
            <a:r>
              <a:rPr lang="en-US" sz="2800" baseline="-25000" dirty="0" smtClean="0">
                <a:solidFill>
                  <a:schemeClr val="tx1"/>
                </a:solidFill>
              </a:rPr>
              <a:t>4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algn="ctr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Tl</a:t>
            </a:r>
            <a:r>
              <a:rPr lang="en-US" sz="2800" baseline="30000" dirty="0" smtClean="0">
                <a:solidFill>
                  <a:schemeClr val="tx1"/>
                </a:solidFill>
              </a:rPr>
              <a:t>+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5852" y="2000240"/>
            <a:ext cx="6500858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Interestingly, when an </a:t>
            </a:r>
            <a:r>
              <a:rPr lang="en-US" dirty="0" err="1" smtClean="0"/>
              <a:t>acridine</a:t>
            </a:r>
            <a:r>
              <a:rPr lang="en-US" dirty="0" smtClean="0"/>
              <a:t> derivative interacts with d(G</a:t>
            </a:r>
            <a:r>
              <a:rPr lang="en-US" baseline="-25000" dirty="0" smtClean="0"/>
              <a:t>4</a:t>
            </a:r>
            <a:r>
              <a:rPr lang="en-US" dirty="0" smtClean="0"/>
              <a:t>T</a:t>
            </a:r>
            <a:r>
              <a:rPr lang="en-US" baseline="-25000" dirty="0" smtClean="0"/>
              <a:t>4</a:t>
            </a:r>
            <a:r>
              <a:rPr lang="en-US" dirty="0" smtClean="0"/>
              <a:t>G</a:t>
            </a:r>
            <a:r>
              <a:rPr lang="en-US" baseline="-25000" dirty="0" smtClean="0"/>
              <a:t>4</a:t>
            </a:r>
            <a:r>
              <a:rPr lang="en-US" dirty="0" smtClean="0"/>
              <a:t>),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drug</a:t>
            </a:r>
            <a:r>
              <a:rPr lang="en-US" dirty="0" smtClean="0"/>
              <a:t> molecule enters into one of the thymine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loop</a:t>
            </a:r>
            <a:r>
              <a:rPr lang="en-US" dirty="0" smtClean="0"/>
              <a:t> regions, </a:t>
            </a:r>
            <a:r>
              <a:rPr lang="en-US" u="sng" dirty="0" smtClean="0"/>
              <a:t>replacing</a:t>
            </a:r>
            <a:r>
              <a:rPr lang="en-US" dirty="0" smtClean="0"/>
              <a:t> the loop K</a:t>
            </a:r>
            <a:r>
              <a:rPr lang="en-US" baseline="30000" dirty="0" smtClean="0"/>
              <a:t>+</a:t>
            </a:r>
            <a:r>
              <a:rPr lang="en-US" dirty="0" smtClean="0"/>
              <a:t> ion in the same loop but leaving the other loop K</a:t>
            </a:r>
            <a:r>
              <a:rPr lang="en-US" baseline="30000" dirty="0" smtClean="0"/>
              <a:t>+</a:t>
            </a:r>
            <a:r>
              <a:rPr lang="en-US" dirty="0" smtClean="0"/>
              <a:t> ion unperturbed.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57290" y="4214818"/>
            <a:ext cx="7286676" cy="193899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rgbClr val="FF0000"/>
                </a:solidFill>
              </a:rPr>
              <a:t>solution </a:t>
            </a:r>
            <a:r>
              <a:rPr lang="en-US" baseline="30000" dirty="0" smtClean="0">
                <a:solidFill>
                  <a:srgbClr val="FF0000"/>
                </a:solidFill>
              </a:rPr>
              <a:t>205</a:t>
            </a:r>
            <a:r>
              <a:rPr lang="en-US" dirty="0" smtClean="0">
                <a:solidFill>
                  <a:srgbClr val="FF0000"/>
                </a:solidFill>
              </a:rPr>
              <a:t>Tl NMR :</a:t>
            </a:r>
          </a:p>
          <a:p>
            <a:pPr algn="ctr" rtl="0"/>
            <a:r>
              <a:rPr lang="en-US" dirty="0" smtClean="0">
                <a:solidFill>
                  <a:srgbClr val="FF0066"/>
                </a:solidFill>
              </a:rPr>
              <a:t>four signals between 80 and 150 </a:t>
            </a:r>
            <a:r>
              <a:rPr lang="en-US" dirty="0" err="1" smtClean="0">
                <a:solidFill>
                  <a:srgbClr val="FF0066"/>
                </a:solidFill>
              </a:rPr>
              <a:t>ppm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</a:p>
          <a:p>
            <a:pPr algn="just" rtl="0"/>
            <a:endParaRPr lang="en-US" dirty="0" smtClean="0"/>
          </a:p>
          <a:p>
            <a:pPr algn="just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 smtClean="0"/>
              <a:t>Two of the four </a:t>
            </a:r>
            <a:r>
              <a:rPr lang="en-US" baseline="30000" dirty="0" smtClean="0"/>
              <a:t>205</a:t>
            </a:r>
            <a:r>
              <a:rPr lang="en-US" dirty="0" smtClean="0"/>
              <a:t>Tl NMR signals : </a:t>
            </a:r>
            <a:r>
              <a:rPr lang="en-US" dirty="0" err="1" smtClean="0"/>
              <a:t>Tl</a:t>
            </a:r>
            <a:r>
              <a:rPr lang="en-US" baseline="30000" dirty="0" smtClean="0"/>
              <a:t>+</a:t>
            </a:r>
            <a:r>
              <a:rPr lang="en-US" dirty="0" smtClean="0"/>
              <a:t> ions inside the </a:t>
            </a:r>
            <a:r>
              <a:rPr lang="en-US" dirty="0" err="1" smtClean="0"/>
              <a:t>quadruplex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channel</a:t>
            </a:r>
            <a:r>
              <a:rPr lang="en-US" dirty="0" smtClean="0"/>
              <a:t> in the same coordination environment as those seen for K</a:t>
            </a:r>
            <a:r>
              <a:rPr lang="en-US" baseline="30000" dirty="0" smtClean="0"/>
              <a:t>+</a:t>
            </a:r>
            <a:r>
              <a:rPr lang="en-US" dirty="0" smtClean="0"/>
              <a:t>, 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, and Na</a:t>
            </a:r>
            <a:r>
              <a:rPr lang="en-US" baseline="30000" dirty="0" smtClean="0"/>
              <a:t>+</a:t>
            </a:r>
          </a:p>
          <a:p>
            <a:pPr algn="just" rtl="0">
              <a:buClr>
                <a:srgbClr val="0070C0"/>
              </a:buClr>
              <a:buFont typeface="Wingdings" pitchFamily="2" charset="2"/>
              <a:buChar char="ü"/>
            </a:pPr>
            <a:endParaRPr lang="en-US" baseline="30000" dirty="0" smtClean="0"/>
          </a:p>
          <a:p>
            <a:pPr algn="just" rtl="0"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 smtClean="0"/>
              <a:t>The other two signals : </a:t>
            </a:r>
            <a:r>
              <a:rPr lang="en-US" dirty="0" err="1" smtClean="0"/>
              <a:t>Tl</a:t>
            </a:r>
            <a:r>
              <a:rPr lang="en-US" baseline="30000" dirty="0" smtClean="0"/>
              <a:t>+</a:t>
            </a:r>
            <a:r>
              <a:rPr lang="en-US" dirty="0" smtClean="0"/>
              <a:t> ions residing in the thymine </a:t>
            </a:r>
            <a:r>
              <a:rPr lang="en-US" dirty="0" smtClean="0">
                <a:solidFill>
                  <a:srgbClr val="0000FF"/>
                </a:solidFill>
              </a:rPr>
              <a:t>loop</a:t>
            </a:r>
            <a:r>
              <a:rPr lang="en-US" dirty="0" smtClean="0"/>
              <a:t> region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214422"/>
            <a:ext cx="10001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1523988"/>
            <a:ext cx="2476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2643182"/>
            <a:ext cx="2476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3286124"/>
            <a:ext cx="3714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 rot="16200000">
            <a:off x="-477630" y="2918365"/>
            <a:ext cx="19883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Introduction</a:t>
            </a:r>
            <a:endParaRPr lang="fa-IR" sz="2400" dirty="0">
              <a:solidFill>
                <a:srgbClr val="00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71736" y="1071546"/>
            <a:ext cx="4463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00B0F0"/>
                </a:solidFill>
              </a:rPr>
              <a:t>the same structure as the K</a:t>
            </a:r>
            <a:r>
              <a:rPr lang="en-US" sz="2400" baseline="30000" dirty="0" smtClean="0">
                <a:solidFill>
                  <a:srgbClr val="00B0F0"/>
                </a:solidFill>
              </a:rPr>
              <a:t>+</a:t>
            </a:r>
            <a:r>
              <a:rPr lang="en-US" sz="2400" dirty="0" smtClean="0">
                <a:solidFill>
                  <a:srgbClr val="00B0F0"/>
                </a:solidFill>
              </a:rPr>
              <a:t> form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34783E-7 L 0.0533 -0.094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4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4294967295"/>
          </p:nvPr>
        </p:nvSpPr>
        <p:spPr>
          <a:xfrm>
            <a:off x="1428728" y="571480"/>
            <a:ext cx="1714500" cy="6985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2800" dirty="0" smtClean="0"/>
              <a:t>d(G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T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G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</a:p>
          <a:p>
            <a:pPr algn="ctr">
              <a:buNone/>
            </a:pPr>
            <a:r>
              <a:rPr lang="en-US" sz="2800" dirty="0" smtClean="0"/>
              <a:t>NH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+</a:t>
            </a:r>
            <a:endParaRPr lang="en-US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1142976" y="1859340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/>
              <a:t>Three NH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ions are located </a:t>
            </a:r>
            <a:r>
              <a:rPr lang="en-US" sz="2400" dirty="0" smtClean="0">
                <a:solidFill>
                  <a:srgbClr val="0000FF"/>
                </a:solidFill>
              </a:rPr>
              <a:t>inside</a:t>
            </a:r>
            <a:r>
              <a:rPr lang="en-US" sz="2400" dirty="0" smtClean="0"/>
              <a:t> the G-</a:t>
            </a:r>
            <a:r>
              <a:rPr lang="en-US" sz="2400" dirty="0" err="1" smtClean="0"/>
              <a:t>quadruplex</a:t>
            </a:r>
            <a:r>
              <a:rPr lang="en-US" sz="2400" dirty="0" smtClean="0"/>
              <a:t> channel in a way identical to the mode of K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binding observed in the </a:t>
            </a:r>
            <a:r>
              <a:rPr lang="en-US" sz="2400" dirty="0" smtClean="0">
                <a:solidFill>
                  <a:srgbClr val="00B050"/>
                </a:solidFill>
              </a:rPr>
              <a:t>crystal</a:t>
            </a:r>
            <a:r>
              <a:rPr lang="en-US" sz="2400" dirty="0" smtClean="0"/>
              <a:t> structure. 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357562"/>
            <a:ext cx="10001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 rot="16200000">
            <a:off x="-477630" y="2918365"/>
            <a:ext cx="19883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Introduction</a:t>
            </a:r>
            <a:endParaRPr lang="fa-IR" sz="2400" dirty="0">
              <a:solidFill>
                <a:srgbClr val="00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852" y="3571876"/>
            <a:ext cx="4929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/>
              <a:t>However, no </a:t>
            </a:r>
            <a:r>
              <a:rPr lang="en-US" sz="2400" dirty="0" smtClean="0">
                <a:solidFill>
                  <a:srgbClr val="00B0F0"/>
                </a:solidFill>
              </a:rPr>
              <a:t>NMR </a:t>
            </a:r>
            <a:r>
              <a:rPr lang="en-US" sz="2400" dirty="0" smtClean="0"/>
              <a:t>evidence was found for NH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ions to be located in the </a:t>
            </a:r>
            <a:r>
              <a:rPr lang="en-US" sz="2400" dirty="0" smtClean="0">
                <a:solidFill>
                  <a:srgbClr val="FF0066"/>
                </a:solidFill>
              </a:rPr>
              <a:t>thymine loop region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256"/>
            <a:ext cx="2996395" cy="199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286256"/>
            <a:ext cx="25336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163861" y="4214818"/>
            <a:ext cx="426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Ramsey Ida   and   Gang Wu</a:t>
            </a:r>
            <a:endParaRPr lang="fa-IR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44" y="857232"/>
            <a:ext cx="5729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Queen’s university,  Canada, founded in 1841</a:t>
            </a:r>
            <a:endParaRPr lang="fa-IR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4294967295"/>
          </p:nvPr>
        </p:nvSpPr>
        <p:spPr>
          <a:xfrm>
            <a:off x="1142976" y="285728"/>
            <a:ext cx="2928938" cy="6985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d(G</a:t>
            </a:r>
            <a:r>
              <a:rPr lang="en-US" sz="2800" baseline="-25000" dirty="0" smtClean="0">
                <a:solidFill>
                  <a:schemeClr val="bg1"/>
                </a:solidFill>
              </a:rPr>
              <a:t>4</a:t>
            </a:r>
            <a:r>
              <a:rPr lang="en-US" sz="2800" dirty="0" smtClean="0">
                <a:solidFill>
                  <a:schemeClr val="bg1"/>
                </a:solidFill>
              </a:rPr>
              <a:t>T</a:t>
            </a:r>
            <a:r>
              <a:rPr lang="en-US" sz="2800" baseline="-25000" dirty="0" smtClean="0">
                <a:solidFill>
                  <a:schemeClr val="bg1"/>
                </a:solidFill>
              </a:rPr>
              <a:t>4</a:t>
            </a:r>
            <a:r>
              <a:rPr lang="en-US" sz="2800" dirty="0" smtClean="0">
                <a:solidFill>
                  <a:schemeClr val="bg1"/>
                </a:solidFill>
              </a:rPr>
              <a:t>G</a:t>
            </a:r>
            <a:r>
              <a:rPr lang="en-US" sz="2800" baseline="-25000" dirty="0" smtClean="0">
                <a:solidFill>
                  <a:schemeClr val="bg1"/>
                </a:solidFill>
              </a:rPr>
              <a:t>4</a:t>
            </a:r>
            <a:r>
              <a:rPr lang="en-US" sz="2800" dirty="0" smtClean="0">
                <a:solidFill>
                  <a:schemeClr val="bg1"/>
                </a:solidFill>
              </a:rPr>
              <a:t>)-protein</a:t>
            </a:r>
          </a:p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Na</a:t>
            </a:r>
            <a:r>
              <a:rPr lang="en-US" sz="2800" baseline="30000" dirty="0" smtClean="0">
                <a:solidFill>
                  <a:schemeClr val="bg1"/>
                </a:solidFill>
              </a:rPr>
              <a:t>+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414" y="1357298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b="1" dirty="0" smtClean="0">
                <a:solidFill>
                  <a:srgbClr val="FF0000"/>
                </a:solidFill>
              </a:rPr>
              <a:t>Crystal</a:t>
            </a:r>
            <a:r>
              <a:rPr lang="en-US" sz="2400" dirty="0" smtClean="0"/>
              <a:t> structure : </a:t>
            </a:r>
          </a:p>
          <a:p>
            <a:pPr algn="ctr" rtl="0"/>
            <a:r>
              <a:rPr lang="en-US" sz="2400" dirty="0" smtClean="0">
                <a:solidFill>
                  <a:srgbClr val="00B050"/>
                </a:solidFill>
              </a:rPr>
              <a:t>a completely different mode of ion binding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1604" y="4500570"/>
            <a:ext cx="68580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/>
              <a:t>Although these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crystallographic</a:t>
            </a:r>
            <a:r>
              <a:rPr lang="en-US" sz="2000" dirty="0" smtClean="0"/>
              <a:t> studies have provided unequivocal evidence about the </a:t>
            </a:r>
            <a:r>
              <a:rPr lang="en-US" sz="2000" dirty="0" smtClean="0">
                <a:solidFill>
                  <a:srgbClr val="00B0F0"/>
                </a:solidFill>
              </a:rPr>
              <a:t>mode</a:t>
            </a:r>
            <a:r>
              <a:rPr lang="en-US" sz="2000" dirty="0" smtClean="0"/>
              <a:t> of K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, </a:t>
            </a:r>
            <a:r>
              <a:rPr lang="en-US" sz="2000" dirty="0" err="1" smtClean="0"/>
              <a:t>Tl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, and 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ion binding both inside the </a:t>
            </a:r>
            <a:r>
              <a:rPr lang="en-US" sz="2000" dirty="0" err="1" smtClean="0"/>
              <a:t>quadruplex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66"/>
                </a:solidFill>
              </a:rPr>
              <a:t>channel</a:t>
            </a:r>
            <a:r>
              <a:rPr lang="en-US" sz="2000" dirty="0" smtClean="0"/>
              <a:t> and in the thymine </a:t>
            </a:r>
            <a:r>
              <a:rPr lang="en-US" sz="2000" dirty="0" smtClean="0">
                <a:solidFill>
                  <a:srgbClr val="FF0066"/>
                </a:solidFill>
              </a:rPr>
              <a:t>loop</a:t>
            </a:r>
            <a:r>
              <a:rPr lang="en-US" sz="2000" dirty="0" smtClean="0"/>
              <a:t> region, it is far less certain whether the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same type of ion binding </a:t>
            </a:r>
            <a:r>
              <a:rPr lang="en-US" sz="2000" dirty="0" smtClean="0"/>
              <a:t>should occur in solution for the 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form of d(G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G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pic>
        <p:nvPicPr>
          <p:cNvPr id="11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 rot="16200000">
            <a:off x="-477630" y="2918365"/>
            <a:ext cx="19883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Introduction</a:t>
            </a:r>
            <a:endParaRPr lang="fa-IR" sz="2400" dirty="0">
              <a:solidFill>
                <a:srgbClr val="00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7356" y="2643182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/>
              <a:t>Two 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ions are located </a:t>
            </a:r>
            <a:r>
              <a:rPr lang="en-US" sz="2400" dirty="0" smtClean="0">
                <a:solidFill>
                  <a:srgbClr val="0000FF"/>
                </a:solidFill>
              </a:rPr>
              <a:t>nearly coplanar with the two central G-quartets</a:t>
            </a:r>
            <a:r>
              <a:rPr lang="en-US" sz="2400" dirty="0" smtClean="0"/>
              <a:t>, and two additional 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ions are located in the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thymine loop regions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20</a:t>
            </a:fld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00042"/>
            <a:ext cx="10287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4294967295"/>
          </p:nvPr>
        </p:nvSpPr>
        <p:spPr>
          <a:xfrm>
            <a:off x="1785918" y="357166"/>
            <a:ext cx="1714500" cy="698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d(G</a:t>
            </a:r>
            <a:r>
              <a:rPr lang="en-US" sz="2800" baseline="-25000" dirty="0" smtClean="0">
                <a:solidFill>
                  <a:srgbClr val="00B050"/>
                </a:solidFill>
              </a:rPr>
              <a:t>4</a:t>
            </a:r>
            <a:r>
              <a:rPr lang="en-US" sz="2800" dirty="0" smtClean="0">
                <a:solidFill>
                  <a:srgbClr val="00B050"/>
                </a:solidFill>
              </a:rPr>
              <a:t>T</a:t>
            </a:r>
            <a:r>
              <a:rPr lang="en-US" sz="2800" baseline="-25000" dirty="0" smtClean="0">
                <a:solidFill>
                  <a:srgbClr val="00B050"/>
                </a:solidFill>
              </a:rPr>
              <a:t>4</a:t>
            </a:r>
            <a:r>
              <a:rPr lang="en-US" sz="2800" dirty="0" smtClean="0">
                <a:solidFill>
                  <a:srgbClr val="00B050"/>
                </a:solidFill>
              </a:rPr>
              <a:t>G</a:t>
            </a:r>
            <a:r>
              <a:rPr lang="en-US" sz="2800" baseline="-25000" dirty="0" smtClean="0">
                <a:solidFill>
                  <a:srgbClr val="00B050"/>
                </a:solidFill>
              </a:rPr>
              <a:t>4</a:t>
            </a:r>
            <a:r>
              <a:rPr lang="en-US" sz="2800" dirty="0" smtClean="0">
                <a:solidFill>
                  <a:srgbClr val="00B050"/>
                </a:solidFill>
              </a:rPr>
              <a:t>)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Na</a:t>
            </a:r>
            <a:r>
              <a:rPr lang="en-US" sz="2800" baseline="30000" dirty="0" smtClean="0">
                <a:solidFill>
                  <a:srgbClr val="00B050"/>
                </a:solidFill>
              </a:rPr>
              <a:t>+</a:t>
            </a:r>
            <a:endParaRPr lang="en-US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1643042" y="1428736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>
                <a:solidFill>
                  <a:srgbClr val="00B0F0"/>
                </a:solidFill>
              </a:rPr>
              <a:t>solid-state </a:t>
            </a:r>
            <a:r>
              <a:rPr lang="en-US" sz="2400" baseline="30000" dirty="0" smtClean="0">
                <a:solidFill>
                  <a:srgbClr val="00B0F0"/>
                </a:solidFill>
              </a:rPr>
              <a:t>23</a:t>
            </a:r>
            <a:r>
              <a:rPr lang="en-US" sz="2400" dirty="0" smtClean="0">
                <a:solidFill>
                  <a:srgbClr val="00B0F0"/>
                </a:solidFill>
              </a:rPr>
              <a:t>Na NMR </a:t>
            </a:r>
            <a:r>
              <a:rPr lang="en-US" sz="2400" dirty="0" smtClean="0"/>
              <a:t>: three 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ions reside </a:t>
            </a:r>
            <a:r>
              <a:rPr lang="en-US" sz="2400" dirty="0" smtClean="0">
                <a:solidFill>
                  <a:srgbClr val="FF0066"/>
                </a:solidFill>
              </a:rPr>
              <a:t>inside</a:t>
            </a:r>
            <a:r>
              <a:rPr lang="en-US" sz="2400" dirty="0" smtClean="0"/>
              <a:t> the G-</a:t>
            </a:r>
            <a:r>
              <a:rPr lang="en-US" sz="2400" dirty="0" err="1" smtClean="0"/>
              <a:t>quadruplex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66"/>
                </a:solidFill>
              </a:rPr>
              <a:t>channel</a:t>
            </a:r>
            <a:r>
              <a:rPr lang="en-US" sz="2400" dirty="0" smtClean="0"/>
              <a:t>, each being </a:t>
            </a:r>
            <a:r>
              <a:rPr lang="en-US" sz="2400" dirty="0" smtClean="0">
                <a:solidFill>
                  <a:srgbClr val="FF0066"/>
                </a:solidFill>
              </a:rPr>
              <a:t>sandwiched</a:t>
            </a:r>
            <a:r>
              <a:rPr lang="en-US" sz="2400" dirty="0" smtClean="0"/>
              <a:t> between two adjacent </a:t>
            </a:r>
            <a:r>
              <a:rPr lang="en-US" sz="2400" dirty="0" smtClean="0">
                <a:solidFill>
                  <a:srgbClr val="FF0066"/>
                </a:solidFill>
              </a:rPr>
              <a:t>G-quartets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3929058" y="3500438"/>
            <a:ext cx="3786214" cy="178595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Script MT Bold" pitchFamily="66" charset="0"/>
                <a:cs typeface="Miriam Fixed" pitchFamily="49" charset="-79"/>
              </a:rPr>
              <a:t>Clearly different</a:t>
            </a:r>
            <a:endParaRPr lang="en-US" sz="3200" dirty="0">
              <a:solidFill>
                <a:schemeClr val="tx1"/>
              </a:solidFill>
              <a:latin typeface="Script MT Bold" pitchFamily="66" charset="0"/>
              <a:cs typeface="Miriam Fixed" pitchFamily="49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214686"/>
            <a:ext cx="10001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16200000">
            <a:off x="-477630" y="2918365"/>
            <a:ext cx="19883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Introduction</a:t>
            </a:r>
            <a:endParaRPr lang="fa-IR" sz="2400" dirty="0">
              <a:solidFill>
                <a:srgbClr val="00FF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ertical Scroll 11"/>
          <p:cNvSpPr/>
          <p:nvPr/>
        </p:nvSpPr>
        <p:spPr>
          <a:xfrm>
            <a:off x="1142976" y="1714488"/>
            <a:ext cx="7929586" cy="2928958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4000" b="1" dirty="0" smtClean="0">
                <a:solidFill>
                  <a:srgbClr val="0000FF"/>
                </a:solidFill>
                <a:latin typeface="Georgia" pitchFamily="18" charset="0"/>
              </a:rPr>
              <a:t>The exact mode of Na</a:t>
            </a:r>
            <a:r>
              <a:rPr lang="en-US" sz="4000" b="1" baseline="30000" dirty="0" smtClean="0">
                <a:solidFill>
                  <a:srgbClr val="0000FF"/>
                </a:solidFill>
                <a:latin typeface="Georgia" pitchFamily="18" charset="0"/>
              </a:rPr>
              <a:t>+</a:t>
            </a:r>
            <a:r>
              <a:rPr lang="en-US" sz="4000" b="1" dirty="0" smtClean="0">
                <a:solidFill>
                  <a:srgbClr val="0000FF"/>
                </a:solidFill>
                <a:latin typeface="Georgia" pitchFamily="18" charset="0"/>
              </a:rPr>
              <a:t> ion binding in d(G</a:t>
            </a:r>
            <a:r>
              <a:rPr lang="en-US" sz="4000" b="1" baseline="-25000" dirty="0" smtClean="0">
                <a:solidFill>
                  <a:srgbClr val="0000FF"/>
                </a:solidFill>
                <a:latin typeface="Georgia" pitchFamily="18" charset="0"/>
              </a:rPr>
              <a:t>4</a:t>
            </a:r>
            <a:r>
              <a:rPr lang="en-US" sz="4000" b="1" dirty="0" smtClean="0">
                <a:solidFill>
                  <a:srgbClr val="0000FF"/>
                </a:solidFill>
                <a:latin typeface="Georgia" pitchFamily="18" charset="0"/>
              </a:rPr>
              <a:t>T</a:t>
            </a:r>
            <a:r>
              <a:rPr lang="en-US" sz="4000" b="1" baseline="-25000" dirty="0" smtClean="0">
                <a:solidFill>
                  <a:srgbClr val="0000FF"/>
                </a:solidFill>
                <a:latin typeface="Georgia" pitchFamily="18" charset="0"/>
              </a:rPr>
              <a:t>4</a:t>
            </a:r>
            <a:r>
              <a:rPr lang="en-US" sz="4000" b="1" dirty="0" smtClean="0">
                <a:solidFill>
                  <a:srgbClr val="0000FF"/>
                </a:solidFill>
                <a:latin typeface="Georgia" pitchFamily="18" charset="0"/>
              </a:rPr>
              <a:t>G</a:t>
            </a:r>
            <a:r>
              <a:rPr lang="en-US" sz="4000" b="1" baseline="-25000" dirty="0" smtClean="0">
                <a:solidFill>
                  <a:srgbClr val="0000FF"/>
                </a:solidFill>
                <a:latin typeface="Georgia" pitchFamily="18" charset="0"/>
              </a:rPr>
              <a:t>4</a:t>
            </a:r>
            <a:r>
              <a:rPr lang="en-US" sz="4000" b="1" dirty="0" smtClean="0">
                <a:solidFill>
                  <a:srgbClr val="0000FF"/>
                </a:solidFill>
                <a:latin typeface="Georgia" pitchFamily="18" charset="0"/>
              </a:rPr>
              <a:t>)???</a:t>
            </a:r>
            <a:endParaRPr lang="en-US" sz="40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4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16200000">
            <a:off x="-477630" y="2918365"/>
            <a:ext cx="19883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Introduction</a:t>
            </a:r>
            <a:endParaRPr lang="fa-IR" sz="2400" dirty="0">
              <a:solidFill>
                <a:srgbClr val="00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04" y="2428868"/>
            <a:ext cx="607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buClr>
                <a:srgbClr val="0000FF"/>
              </a:buClr>
              <a:buFont typeface="Wingdings" pitchFamily="2" charset="2"/>
              <a:buChar char="v"/>
            </a:pPr>
            <a:r>
              <a:rPr lang="en-US" dirty="0" smtClean="0"/>
              <a:t>The G-</a:t>
            </a:r>
            <a:r>
              <a:rPr lang="en-US" dirty="0" err="1" smtClean="0"/>
              <a:t>quadruplex</a:t>
            </a:r>
            <a:r>
              <a:rPr lang="en-US" dirty="0" smtClean="0"/>
              <a:t> structures formed from these DNA </a:t>
            </a:r>
            <a:r>
              <a:rPr lang="en-US" dirty="0" err="1" smtClean="0"/>
              <a:t>oligomers</a:t>
            </a:r>
            <a:r>
              <a:rPr lang="en-US" dirty="0" smtClean="0"/>
              <a:t> have been fully characterized by either </a:t>
            </a:r>
            <a:r>
              <a:rPr lang="en-US" dirty="0" smtClean="0">
                <a:solidFill>
                  <a:srgbClr val="FF0066"/>
                </a:solidFill>
              </a:rPr>
              <a:t>solution NMR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66"/>
                </a:solidFill>
              </a:rPr>
              <a:t>crystallography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4414" y="428604"/>
            <a:ext cx="1846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0"/>
            <a:r>
              <a:rPr lang="en-US" sz="2400" dirty="0" smtClean="0">
                <a:solidFill>
                  <a:srgbClr val="FF0000"/>
                </a:solidFill>
              </a:rPr>
              <a:t>In this study :</a:t>
            </a:r>
          </a:p>
        </p:txBody>
      </p:sp>
      <p:sp>
        <p:nvSpPr>
          <p:cNvPr id="4" name="Rectangle 3"/>
          <p:cNvSpPr/>
          <p:nvPr/>
        </p:nvSpPr>
        <p:spPr>
          <a:xfrm>
            <a:off x="7072330" y="1571612"/>
            <a:ext cx="135287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Why?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857356" y="857232"/>
            <a:ext cx="6357982" cy="796908"/>
          </a:xfrm>
        </p:spPr>
        <p:txBody>
          <a:bodyPr>
            <a:noAutofit/>
          </a:bodyPr>
          <a:lstStyle/>
          <a:p>
            <a:pPr rtl="0" eaLnBrk="1" latinLnBrk="0" hangingPunct="1"/>
            <a:r>
              <a:rPr lang="en-US" sz="28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d(TG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T), d(G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), and d(G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 rot="16200000">
            <a:off x="-477630" y="2918365"/>
            <a:ext cx="19883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Introduction</a:t>
            </a:r>
            <a:endParaRPr lang="fa-IR" sz="2400" dirty="0">
              <a:solidFill>
                <a:srgbClr val="00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3042" y="3500438"/>
            <a:ext cx="607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buClr>
                <a:srgbClr val="0000FF"/>
              </a:buClr>
              <a:buFont typeface="Wingdings" pitchFamily="2" charset="2"/>
              <a:buChar char="v"/>
            </a:pPr>
            <a:r>
              <a:rPr lang="en-US" dirty="0" smtClean="0"/>
              <a:t>They represent three classic types of G-</a:t>
            </a:r>
            <a:r>
              <a:rPr lang="en-US" dirty="0" err="1" smtClean="0"/>
              <a:t>quadruplexes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FF"/>
                </a:solidFill>
              </a:rPr>
              <a:t>parallel-stranded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bimolecular with lateral loops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7030A0"/>
                </a:solidFill>
              </a:rPr>
              <a:t>bimolecular with diagonal loops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43042" y="4643446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buClr>
                <a:srgbClr val="0000FF"/>
              </a:buClr>
              <a:buFont typeface="Wingdings" pitchFamily="2" charset="2"/>
              <a:buChar char="v"/>
            </a:pPr>
            <a:r>
              <a:rPr lang="en-US" dirty="0" smtClean="0"/>
              <a:t>No information is available regarding the mode of Na</a:t>
            </a:r>
            <a:r>
              <a:rPr lang="en-US" baseline="30000" dirty="0" smtClean="0"/>
              <a:t>+</a:t>
            </a:r>
            <a:r>
              <a:rPr lang="en-US" dirty="0" smtClean="0"/>
              <a:t> ion binding to these G-</a:t>
            </a:r>
            <a:r>
              <a:rPr lang="en-US" dirty="0" err="1" smtClean="0"/>
              <a:t>quadruplexes</a:t>
            </a:r>
            <a:r>
              <a:rPr lang="en-US" dirty="0" smtClean="0"/>
              <a:t> in solution.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9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3240" y="1285860"/>
            <a:ext cx="3857652" cy="714380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Sample Preparation</a:t>
            </a:r>
            <a:endParaRPr lang="en-US" sz="3200" b="1" dirty="0">
              <a:solidFill>
                <a:schemeClr val="lt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16200000">
            <a:off x="-1096229" y="2918365"/>
            <a:ext cx="322556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Experimental Details</a:t>
            </a:r>
            <a:endParaRPr lang="fa-IR" sz="2400" b="1" dirty="0" smtClean="0">
              <a:solidFill>
                <a:srgbClr val="FFFF00"/>
              </a:solidFill>
            </a:endParaRPr>
          </a:p>
        </p:txBody>
      </p:sp>
      <p:pic>
        <p:nvPicPr>
          <p:cNvPr id="8" name="Picture 2" descr="F:\presentation pics\chemist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252070"/>
            <a:ext cx="3000364" cy="160592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71538" y="607055"/>
            <a:ext cx="65008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dirty="0" smtClean="0"/>
              <a:t> </a:t>
            </a:r>
            <a:r>
              <a:rPr lang="en-US" dirty="0" err="1" smtClean="0"/>
              <a:t>oligonucleotides</a:t>
            </a:r>
            <a:r>
              <a:rPr lang="en-US" dirty="0" smtClean="0"/>
              <a:t> of d(TG</a:t>
            </a:r>
            <a:r>
              <a:rPr lang="en-US" baseline="-25000" dirty="0" smtClean="0"/>
              <a:t>4</a:t>
            </a:r>
            <a:r>
              <a:rPr lang="en-US" dirty="0" smtClean="0"/>
              <a:t>T), d(G</a:t>
            </a:r>
            <a:r>
              <a:rPr lang="en-US" baseline="-25000" dirty="0" smtClean="0"/>
              <a:t>4</a:t>
            </a:r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G</a:t>
            </a:r>
            <a:r>
              <a:rPr lang="en-US" baseline="-25000" dirty="0" smtClean="0"/>
              <a:t>4</a:t>
            </a:r>
            <a:r>
              <a:rPr lang="en-US" dirty="0" smtClean="0"/>
              <a:t>), and d(G</a:t>
            </a:r>
            <a:r>
              <a:rPr lang="en-US" baseline="-25000" dirty="0" smtClean="0"/>
              <a:t>4</a:t>
            </a:r>
            <a:r>
              <a:rPr lang="en-US" dirty="0" smtClean="0"/>
              <a:t>T</a:t>
            </a:r>
            <a:r>
              <a:rPr lang="en-US" baseline="-25000" dirty="0" smtClean="0"/>
              <a:t>4</a:t>
            </a:r>
            <a:r>
              <a:rPr lang="en-US" dirty="0" smtClean="0"/>
              <a:t>G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</a:p>
          <a:p>
            <a:pPr algn="just" rtl="0"/>
            <a:r>
              <a:rPr lang="en-US" dirty="0" smtClean="0"/>
              <a:t> </a:t>
            </a:r>
          </a:p>
          <a:p>
            <a:pPr algn="just" rtl="0">
              <a:buClr>
                <a:srgbClr val="FF0066"/>
              </a:buClr>
              <a:buFont typeface="Wingdings" pitchFamily="2" charset="2"/>
              <a:buChar char="v"/>
            </a:pPr>
            <a:r>
              <a:rPr lang="en-US" dirty="0" smtClean="0"/>
              <a:t>Synthesized</a:t>
            </a:r>
          </a:p>
          <a:p>
            <a:pPr algn="just" rtl="0">
              <a:buClr>
                <a:srgbClr val="FF0066"/>
              </a:buClr>
              <a:buFont typeface="Wingdings" pitchFamily="2" charset="2"/>
              <a:buChar char="v"/>
            </a:pPr>
            <a:endParaRPr lang="en-US" dirty="0" smtClean="0"/>
          </a:p>
          <a:p>
            <a:pPr algn="just" rtl="0">
              <a:buClr>
                <a:srgbClr val="FF0066"/>
              </a:buClr>
              <a:buFont typeface="Wingdings" pitchFamily="2" charset="2"/>
              <a:buChar char="v"/>
            </a:pPr>
            <a:r>
              <a:rPr lang="en-US" dirty="0" smtClean="0"/>
              <a:t>Purified</a:t>
            </a:r>
          </a:p>
          <a:p>
            <a:pPr algn="just" rtl="0">
              <a:buClr>
                <a:srgbClr val="FF0066"/>
              </a:buClr>
              <a:buFont typeface="Wingdings" pitchFamily="2" charset="2"/>
              <a:buChar char="v"/>
            </a:pPr>
            <a:endParaRPr lang="en-US" dirty="0" smtClean="0"/>
          </a:p>
          <a:p>
            <a:pPr algn="just" rtl="0">
              <a:buClr>
                <a:srgbClr val="FF0066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For Na</a:t>
            </a:r>
            <a:r>
              <a:rPr lang="en-US" baseline="30000" dirty="0" smtClean="0">
                <a:solidFill>
                  <a:srgbClr val="7030A0"/>
                </a:solidFill>
              </a:rPr>
              <a:t>+</a:t>
            </a:r>
            <a:r>
              <a:rPr lang="en-US" dirty="0" smtClean="0">
                <a:solidFill>
                  <a:srgbClr val="7030A0"/>
                </a:solidFill>
              </a:rPr>
              <a:t> forms of DNA </a:t>
            </a:r>
            <a:r>
              <a:rPr lang="en-US" dirty="0" smtClean="0"/>
              <a:t>: Dissolved in </a:t>
            </a:r>
            <a:r>
              <a:rPr lang="en-US" dirty="0" err="1" smtClean="0"/>
              <a:t>deionized</a:t>
            </a:r>
            <a:r>
              <a:rPr lang="en-US" dirty="0" smtClean="0"/>
              <a:t> water followed by extensive dialysis against </a:t>
            </a:r>
            <a:r>
              <a:rPr lang="en-US" dirty="0" err="1" smtClean="0"/>
              <a:t>NaCl</a:t>
            </a:r>
            <a:endParaRPr lang="en-US" dirty="0" smtClean="0"/>
          </a:p>
          <a:p>
            <a:pPr algn="just" rtl="0">
              <a:buClr>
                <a:srgbClr val="FF0066"/>
              </a:buClr>
              <a:buFont typeface="Wingdings" pitchFamily="2" charset="2"/>
              <a:buChar char="v"/>
            </a:pPr>
            <a:endParaRPr lang="en-US" dirty="0" smtClean="0"/>
          </a:p>
          <a:p>
            <a:pPr algn="just" rtl="0">
              <a:buClr>
                <a:srgbClr val="FF0066"/>
              </a:buClr>
              <a:buFont typeface="Wingdings" pitchFamily="2" charset="2"/>
              <a:buChar char="v"/>
            </a:pPr>
            <a:r>
              <a:rPr lang="en-US" dirty="0" smtClean="0"/>
              <a:t>Lyophilized</a:t>
            </a:r>
          </a:p>
          <a:p>
            <a:pPr algn="just" rtl="0">
              <a:buClr>
                <a:srgbClr val="FF0066"/>
              </a:buClr>
              <a:buFont typeface="Wingdings" pitchFamily="2" charset="2"/>
              <a:buChar char="v"/>
            </a:pPr>
            <a:endParaRPr lang="en-US" dirty="0" smtClean="0"/>
          </a:p>
          <a:p>
            <a:pPr algn="just" rtl="0">
              <a:buClr>
                <a:srgbClr val="FF0066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For NMR experiments</a:t>
            </a:r>
            <a:r>
              <a:rPr lang="en-US" dirty="0" smtClean="0"/>
              <a:t> : DNA </a:t>
            </a:r>
            <a:r>
              <a:rPr lang="en-US" dirty="0" err="1" smtClean="0"/>
              <a:t>oligomers</a:t>
            </a:r>
            <a:r>
              <a:rPr lang="en-US" dirty="0" smtClean="0"/>
              <a:t> were dissolved in sodium phosphate buffer with appropriate amounts of </a:t>
            </a:r>
            <a:r>
              <a:rPr lang="en-US" dirty="0" err="1" smtClean="0"/>
              <a:t>NaCl</a:t>
            </a:r>
            <a:r>
              <a:rPr lang="en-US" dirty="0" smtClean="0"/>
              <a:t> added.</a:t>
            </a:r>
          </a:p>
          <a:p>
            <a:pPr algn="just" rtl="0">
              <a:buClr>
                <a:srgbClr val="FF0066"/>
              </a:buClr>
              <a:buFont typeface="Wingdings" pitchFamily="2" charset="2"/>
              <a:buChar char="v"/>
            </a:pPr>
            <a:endParaRPr lang="en-US" dirty="0" smtClean="0"/>
          </a:p>
          <a:p>
            <a:pPr algn="just" rtl="0">
              <a:buClr>
                <a:srgbClr val="FF0066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strand concentrations of the DNA :</a:t>
            </a:r>
            <a:r>
              <a:rPr lang="en-US" dirty="0" smtClean="0"/>
              <a:t> UV-</a:t>
            </a:r>
            <a:r>
              <a:rPr lang="en-US" dirty="0" err="1" smtClean="0"/>
              <a:t>vis</a:t>
            </a:r>
            <a:r>
              <a:rPr lang="en-US" dirty="0" smtClean="0"/>
              <a:t> spectrometer</a:t>
            </a:r>
          </a:p>
          <a:p>
            <a:pPr algn="just" rtl="0">
              <a:buClr>
                <a:srgbClr val="FF0066"/>
              </a:buClr>
              <a:buFont typeface="Wingdings" pitchFamily="2" charset="2"/>
              <a:buChar char="v"/>
            </a:pPr>
            <a:endParaRPr lang="en-US" dirty="0" smtClean="0"/>
          </a:p>
          <a:p>
            <a:pPr algn="just" rtl="0">
              <a:buClr>
                <a:srgbClr val="FF0066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</a:rPr>
              <a:t>The total Na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 ion concentration : </a:t>
            </a:r>
            <a:r>
              <a:rPr lang="en-US" dirty="0" err="1" smtClean="0"/>
              <a:t>NaCl</a:t>
            </a:r>
            <a:r>
              <a:rPr lang="en-US" dirty="0" smtClean="0"/>
              <a:t> standard and </a:t>
            </a:r>
            <a:r>
              <a:rPr lang="en-US" baseline="30000" dirty="0" smtClean="0"/>
              <a:t>23</a:t>
            </a:r>
            <a:r>
              <a:rPr lang="en-US" dirty="0" smtClean="0"/>
              <a:t>Na NMR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3493582" cy="65435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NMR Experiments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57884" y="428604"/>
            <a:ext cx="3000396" cy="147732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fr-FR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NMR </a:t>
            </a:r>
            <a:r>
              <a:rPr lang="fr-FR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spectrometers</a:t>
            </a:r>
            <a:endParaRPr lang="fr-FR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Clr>
                <a:srgbClr val="FF0066"/>
              </a:buClr>
            </a:pPr>
            <a:endParaRPr lang="fr-FR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Clr>
                <a:srgbClr val="FF0066"/>
              </a:buClr>
              <a:buFont typeface="Wingdings" pitchFamily="2" charset="2"/>
              <a:buChar char="ü"/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Bruker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Avance-400 (9.4 T)</a:t>
            </a:r>
          </a:p>
          <a:p>
            <a:pPr algn="l" rtl="0">
              <a:buClr>
                <a:srgbClr val="FF0066"/>
              </a:buClr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Avance-500 (11.7 T)</a:t>
            </a:r>
          </a:p>
          <a:p>
            <a:pPr algn="l" rtl="0">
              <a:buClr>
                <a:srgbClr val="FF0066"/>
              </a:buClr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Avance-600 (14.1 T)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4414" y="2059536"/>
            <a:ext cx="7643866" cy="369332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WATERGATE sequence to suppress the water Signal in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 NMR experiments.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414" y="2500306"/>
            <a:ext cx="5857916" cy="646331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pulse sequence of longitudinal eddy current delay (LED) with bipolar-gradient pulses for H DOSY experiments.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4414" y="3258828"/>
            <a:ext cx="6286544" cy="646331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5-mm quartz NMR tube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solution </a:t>
            </a:r>
            <a:r>
              <a:rPr lang="pt-BR" baseline="30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Na NMR experiments,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reduce the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 background signal from regular glass materials.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4414" y="4000504"/>
            <a:ext cx="6786610" cy="92333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1D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 NMR spectra were acquired using an inversion-recovery sequence with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interpulse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delay (recovery delay) set to appropriate values depending on the actual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value for the free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 signal.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4414" y="5000636"/>
            <a:ext cx="4572000" cy="369332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1D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Rb NMR spectra  : single-pulse sequence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4414" y="5429264"/>
            <a:ext cx="4857784" cy="923330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Solid-state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 NMR spectra : </a:t>
            </a:r>
          </a:p>
          <a:p>
            <a:pPr algn="just" rt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Bruker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Avance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-II 900 (21.1 T) spectrometer using a 4-mm magic angle spinning (MAS) probe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 rot="16200000">
            <a:off x="-1096229" y="2918365"/>
            <a:ext cx="322556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Experimental Details</a:t>
            </a:r>
            <a:endParaRPr lang="fa-IR" sz="2400" b="1" dirty="0" smtClean="0">
              <a:solidFill>
                <a:srgbClr val="FFFF00"/>
              </a:solidFill>
            </a:endParaRPr>
          </a:p>
        </p:txBody>
      </p:sp>
      <p:pic>
        <p:nvPicPr>
          <p:cNvPr id="14" name="Picture 2" descr="F:\presentation pics\chemist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252070"/>
            <a:ext cx="3000364" cy="1605929"/>
          </a:xfrm>
          <a:prstGeom prst="rect">
            <a:avLst/>
          </a:prstGeom>
          <a:noFill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28" y="428628"/>
            <a:ext cx="7286676" cy="571480"/>
          </a:xfrm>
        </p:spPr>
        <p:txBody>
          <a:bodyPr>
            <a:noAutofit/>
          </a:bodyPr>
          <a:lstStyle/>
          <a:p>
            <a:pPr algn="just" rtl="0"/>
            <a:r>
              <a:rPr lang="en-US" sz="2000" dirty="0" smtClean="0">
                <a:effectLst/>
              </a:rPr>
              <a:t>Direct Observation of Na</a:t>
            </a:r>
            <a:r>
              <a:rPr lang="en-US" sz="2000" baseline="30000" dirty="0" smtClean="0">
                <a:effectLst/>
              </a:rPr>
              <a:t>+</a:t>
            </a:r>
            <a:r>
              <a:rPr lang="en-US" sz="2000" dirty="0" smtClean="0">
                <a:effectLst/>
              </a:rPr>
              <a:t> Ions inside the G-</a:t>
            </a:r>
            <a:r>
              <a:rPr lang="en-US" sz="2000" dirty="0" err="1" smtClean="0">
                <a:effectLst/>
              </a:rPr>
              <a:t>Quadruplex</a:t>
            </a:r>
            <a:r>
              <a:rPr lang="en-US" sz="2000" dirty="0" smtClean="0">
                <a:effectLst/>
              </a:rPr>
              <a:t> Channel</a:t>
            </a:r>
            <a:endParaRPr lang="en-US" sz="20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7290" y="6487186"/>
            <a:ext cx="7358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and 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NMR spectra for the Na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forms of d(TG</a:t>
            </a:r>
            <a:r>
              <a:rPr lang="en-US" sz="1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T), d(G</a:t>
            </a:r>
            <a:r>
              <a:rPr lang="en-US" sz="1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and d(G</a:t>
            </a:r>
            <a:r>
              <a:rPr lang="en-US" sz="1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19018"/>
            <a:ext cx="7358114" cy="541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214414" y="2629911"/>
            <a:ext cx="3500461" cy="584775"/>
          </a:xfrm>
          <a:prstGeom prst="rect">
            <a:avLst/>
          </a:prstGeom>
          <a:noFill/>
          <a:ln w="28575">
            <a:solidFill>
              <a:srgbClr val="FF0066"/>
            </a:solidFill>
            <a:prstDash val="sysDot"/>
          </a:ln>
        </p:spPr>
        <p:txBody>
          <a:bodyPr wrap="square">
            <a:spAutoFit/>
          </a:bodyPr>
          <a:lstStyle/>
          <a:p>
            <a:pPr algn="just" rtl="0"/>
            <a:r>
              <a:rPr lang="en-US" sz="1600" dirty="0" err="1" smtClean="0">
                <a:solidFill>
                  <a:srgbClr val="0000FF"/>
                </a:solidFill>
              </a:rPr>
              <a:t>imino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baseline="30000" dirty="0" smtClean="0">
                <a:solidFill>
                  <a:srgbClr val="0000FF"/>
                </a:solidFill>
              </a:rPr>
              <a:t>1</a:t>
            </a:r>
            <a:r>
              <a:rPr lang="en-US" sz="1600" dirty="0" smtClean="0">
                <a:solidFill>
                  <a:srgbClr val="0000FF"/>
                </a:solidFill>
              </a:rPr>
              <a:t>H NMR signal confirming the formation of fully folded </a:t>
            </a:r>
            <a:r>
              <a:rPr lang="en-US" sz="1600" u="sng" dirty="0" smtClean="0">
                <a:solidFill>
                  <a:srgbClr val="0000FF"/>
                </a:solidFill>
              </a:rPr>
              <a:t>G-</a:t>
            </a:r>
            <a:r>
              <a:rPr lang="en-US" sz="1600" u="sng" dirty="0" err="1" smtClean="0">
                <a:solidFill>
                  <a:srgbClr val="0000FF"/>
                </a:solidFill>
              </a:rPr>
              <a:t>quadruplex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85852" y="1928802"/>
            <a:ext cx="785818" cy="285752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85852" y="5214950"/>
            <a:ext cx="857256" cy="357190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285852" y="3643314"/>
            <a:ext cx="857256" cy="285752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71538" y="4000504"/>
            <a:ext cx="6500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rgbClr val="0000FF"/>
                </a:solidFill>
              </a:rPr>
              <a:t>No solution 1H NMR structure has been reported in the literature.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7657482" y="2000240"/>
            <a:ext cx="714380" cy="1588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85786" y="834924"/>
            <a:ext cx="4500594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 rtl="0"/>
            <a:r>
              <a:rPr lang="en-US" sz="1600" dirty="0" smtClean="0"/>
              <a:t>The large number of </a:t>
            </a:r>
            <a:r>
              <a:rPr lang="en-US" sz="1600" dirty="0" err="1" smtClean="0"/>
              <a:t>imino</a:t>
            </a:r>
            <a:r>
              <a:rPr lang="en-US" sz="1600" dirty="0" smtClean="0"/>
              <a:t> 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H NMR signals (ca. 16 peaks) suggests that either </a:t>
            </a:r>
            <a:r>
              <a:rPr lang="en-US" sz="1600" dirty="0" smtClean="0">
                <a:solidFill>
                  <a:srgbClr val="0000FF"/>
                </a:solidFill>
              </a:rPr>
              <a:t>d(G</a:t>
            </a:r>
            <a:r>
              <a:rPr lang="en-US" sz="1600" baseline="-25000" dirty="0" smtClean="0">
                <a:solidFill>
                  <a:srgbClr val="0000FF"/>
                </a:solidFill>
              </a:rPr>
              <a:t>4</a:t>
            </a:r>
            <a:r>
              <a:rPr lang="en-US" sz="1600" dirty="0" smtClean="0">
                <a:solidFill>
                  <a:srgbClr val="0000FF"/>
                </a:solidFill>
              </a:rPr>
              <a:t>T</a:t>
            </a:r>
            <a:r>
              <a:rPr lang="en-US" sz="1600" baseline="-25000" dirty="0" smtClean="0">
                <a:solidFill>
                  <a:srgbClr val="0000FF"/>
                </a:solidFill>
              </a:rPr>
              <a:t>3</a:t>
            </a:r>
            <a:r>
              <a:rPr lang="en-US" sz="1600" dirty="0" smtClean="0">
                <a:solidFill>
                  <a:srgbClr val="0000FF"/>
                </a:solidFill>
              </a:rPr>
              <a:t>G</a:t>
            </a:r>
            <a:r>
              <a:rPr lang="en-US" sz="1600" baseline="-25000" dirty="0" smtClean="0">
                <a:solidFill>
                  <a:srgbClr val="0000FF"/>
                </a:solidFill>
              </a:rPr>
              <a:t>4</a:t>
            </a:r>
            <a:r>
              <a:rPr lang="en-US" sz="1600" dirty="0" smtClean="0">
                <a:solidFill>
                  <a:srgbClr val="0000FF"/>
                </a:solidFill>
              </a:rPr>
              <a:t>) </a:t>
            </a:r>
            <a:r>
              <a:rPr lang="en-US" sz="1600" dirty="0" smtClean="0"/>
              <a:t>forms an asymmetric </a:t>
            </a:r>
            <a:r>
              <a:rPr lang="en-US" sz="1600" dirty="0" err="1" smtClean="0"/>
              <a:t>dimeric</a:t>
            </a:r>
            <a:r>
              <a:rPr lang="en-US" sz="1600" dirty="0" smtClean="0"/>
              <a:t> G-</a:t>
            </a:r>
            <a:r>
              <a:rPr lang="en-US" sz="1600" dirty="0" err="1" smtClean="0"/>
              <a:t>quadruplex</a:t>
            </a:r>
            <a:r>
              <a:rPr lang="en-US" sz="1600" dirty="0" smtClean="0"/>
              <a:t> or two </a:t>
            </a:r>
            <a:r>
              <a:rPr lang="en-US" sz="1600" dirty="0" err="1" smtClean="0"/>
              <a:t>dimeric</a:t>
            </a:r>
            <a:r>
              <a:rPr lang="en-US" sz="1600" dirty="0" smtClean="0"/>
              <a:t> G-</a:t>
            </a:r>
            <a:r>
              <a:rPr lang="en-US" sz="1600" dirty="0" err="1" smtClean="0"/>
              <a:t>quadruplex</a:t>
            </a:r>
            <a:r>
              <a:rPr lang="en-US" sz="1600" dirty="0" smtClean="0"/>
              <a:t> structures coexist in solution. </a:t>
            </a:r>
          </a:p>
          <a:p>
            <a:pPr algn="just" rtl="0"/>
            <a:endParaRPr lang="en-US" sz="1600" dirty="0" smtClean="0"/>
          </a:p>
          <a:p>
            <a:pPr algn="just" rtl="0"/>
            <a:r>
              <a:rPr lang="en-US" sz="1600" dirty="0" smtClean="0"/>
              <a:t>As mentioned earlier, the crystallographic study of the K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form of d(G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G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) indeed suggests that head-to-tail </a:t>
            </a:r>
            <a:r>
              <a:rPr lang="en-US" sz="1600" dirty="0" err="1" smtClean="0"/>
              <a:t>antiparallel</a:t>
            </a:r>
            <a:r>
              <a:rPr lang="en-US" sz="1600" dirty="0" smtClean="0"/>
              <a:t> and head-to-head </a:t>
            </a:r>
            <a:r>
              <a:rPr lang="en-US" sz="1600" dirty="0" err="1" smtClean="0"/>
              <a:t>dimers</a:t>
            </a:r>
            <a:r>
              <a:rPr lang="en-US" sz="1600" dirty="0" smtClean="0"/>
              <a:t> are both possible.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1071538" y="3000372"/>
            <a:ext cx="635798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a well-defined signal at -17.7 </a:t>
            </a:r>
            <a:r>
              <a:rPr lang="en-US" dirty="0" err="1" smtClean="0"/>
              <a:t>ppm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FF00"/>
                </a:solidFill>
              </a:rPr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ions residing inside the G-</a:t>
            </a:r>
            <a:r>
              <a:rPr lang="en-US" dirty="0" err="1" smtClean="0"/>
              <a:t>quadruplex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channel</a:t>
            </a:r>
            <a:r>
              <a:rPr lang="en-US" dirty="0" smtClean="0"/>
              <a:t> being coordinated to eight O</a:t>
            </a:r>
            <a:r>
              <a:rPr lang="en-US" baseline="-25000" dirty="0" smtClean="0"/>
              <a:t>6</a:t>
            </a:r>
            <a:r>
              <a:rPr lang="en-US" dirty="0" smtClean="0"/>
              <a:t> guanine atoms)</a:t>
            </a:r>
            <a:endParaRPr lang="en-US" dirty="0"/>
          </a:p>
        </p:txBody>
      </p:sp>
      <p:pic>
        <p:nvPicPr>
          <p:cNvPr id="16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 rot="16200000">
            <a:off x="-1188401" y="2918365"/>
            <a:ext cx="340990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Results and Discussion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26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/>
      <p:bldP spid="15" grpId="1"/>
      <p:bldP spid="25" grpId="0" animBg="1"/>
      <p:bldP spid="25" grpId="1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708392" cy="1143000"/>
          </a:xfrm>
        </p:spPr>
        <p:txBody>
          <a:bodyPr>
            <a:normAutofit/>
          </a:bodyPr>
          <a:lstStyle/>
          <a:p>
            <a:pPr algn="just" rtl="0"/>
            <a:r>
              <a:rPr lang="en-US" sz="2400" dirty="0" smtClean="0">
                <a:effectLst/>
              </a:rPr>
              <a:t>A general concern regarding </a:t>
            </a:r>
            <a:r>
              <a:rPr lang="en-US" sz="2400" baseline="30000" dirty="0" smtClean="0">
                <a:effectLst/>
              </a:rPr>
              <a:t>23</a:t>
            </a:r>
            <a:r>
              <a:rPr lang="en-US" sz="2400" dirty="0" smtClean="0">
                <a:effectLst/>
              </a:rPr>
              <a:t>Na NMR studies of DNA</a:t>
            </a:r>
            <a:endParaRPr lang="en-US" sz="2400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8834" y="5018612"/>
            <a:ext cx="7929618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Because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sz="2400" baseline="3000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ions have a much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longer spin-lattice relaxation time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(typically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~10 ms) than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 the tightly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sz="2400" baseline="3000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ions (typically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&lt; 1 ms), we can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 the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interpulse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delay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(recovery delay) to be very close to the so-called </a:t>
            </a: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null (zero-crossing) point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the free Na</a:t>
            </a:r>
            <a:r>
              <a:rPr lang="en-US" sz="2400" baseline="3000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ions so that the signal from the free Na</a:t>
            </a:r>
            <a:r>
              <a:rPr lang="en-US" sz="2400" baseline="3000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ions would be greatly </a:t>
            </a:r>
            <a:r>
              <a:rPr lang="en-US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reduced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whereas the signals from the bound Na</a:t>
            </a:r>
            <a:r>
              <a:rPr lang="en-US" sz="2400" baseline="3000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ions have already fully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recovered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 this point and thus show their full intensities in the spectra.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928662" y="2357430"/>
            <a:ext cx="4572000" cy="1071570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inversion-recovery pulse sequence</a:t>
            </a:r>
            <a:endParaRPr lang="en-US" dirty="0"/>
          </a:p>
        </p:txBody>
      </p:sp>
      <p:sp>
        <p:nvSpPr>
          <p:cNvPr id="13" name="Explosion 2 12"/>
          <p:cNvSpPr/>
          <p:nvPr/>
        </p:nvSpPr>
        <p:spPr>
          <a:xfrm>
            <a:off x="1785918" y="4714884"/>
            <a:ext cx="6500858" cy="1214446"/>
          </a:xfrm>
          <a:prstGeom prst="irregularSeal2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high-quality </a:t>
            </a:r>
            <a:r>
              <a:rPr lang="en-US" sz="2000" baseline="30000" dirty="0" smtClean="0"/>
              <a:t>23</a:t>
            </a:r>
            <a:r>
              <a:rPr lang="en-US" sz="2000" dirty="0" smtClean="0"/>
              <a:t>Na NMR spectra for DNA</a:t>
            </a:r>
            <a:endParaRPr lang="en-US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 rot="16200000">
            <a:off x="-1188401" y="2918365"/>
            <a:ext cx="340990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Results and Discussion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  <p:grpSp>
        <p:nvGrpSpPr>
          <p:cNvPr id="4" name="Group 19"/>
          <p:cNvGrpSpPr/>
          <p:nvPr/>
        </p:nvGrpSpPr>
        <p:grpSpPr>
          <a:xfrm>
            <a:off x="6215074" y="2214554"/>
            <a:ext cx="2249539" cy="1792341"/>
            <a:chOff x="6715140" y="2285992"/>
            <a:chExt cx="2249539" cy="1792341"/>
          </a:xfrm>
        </p:grpSpPr>
        <p:pic>
          <p:nvPicPr>
            <p:cNvPr id="18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15140" y="2285992"/>
              <a:ext cx="2249539" cy="1792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 rot="21168512">
              <a:off x="6857527" y="2851990"/>
              <a:ext cx="1390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b="1" i="1" baseline="-25000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i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filter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571604" y="1214422"/>
            <a:ext cx="657229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It is necessary to employ NMR techniques to suppress the large </a:t>
            </a:r>
            <a:r>
              <a:rPr lang="en-US" sz="2400" baseline="3000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23</a:t>
            </a:r>
            <a:r>
              <a:rPr lang="en-US" dirty="0" smtClean="0"/>
              <a:t>Na NMR signal arising from free Na</a:t>
            </a:r>
            <a:r>
              <a:rPr lang="en-US" sz="2400" baseline="3000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+</a:t>
            </a:r>
            <a:r>
              <a:rPr lang="en-US" dirty="0" smtClean="0"/>
              <a:t> ions, allowing much weaker signals due to DNA-bound Na</a:t>
            </a:r>
            <a:r>
              <a:rPr lang="en-US" sz="2400" baseline="3000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+</a:t>
            </a:r>
            <a:r>
              <a:rPr lang="en-US" dirty="0" smtClean="0"/>
              <a:t> ions to be effectively detected.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71604" y="3862992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aseline="3000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23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 NMR signal 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δ= 0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ppm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(denoted as the free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aseline="3000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signal) is actually the averaged signal for Na</a:t>
            </a:r>
            <a:r>
              <a:rPr lang="en-US" sz="2400" baseline="3000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ions undergoing fast exchange between a truly free state and a phosphate-bound state.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21" grpId="0" animBg="1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674" y="274320"/>
            <a:ext cx="6208226" cy="65435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ion occupancy inside the G-</a:t>
            </a:r>
            <a:r>
              <a:rPr lang="en-US" sz="2400" dirty="0" err="1" smtClean="0"/>
              <a:t>quadruplex</a:t>
            </a:r>
            <a:r>
              <a:rPr lang="en-US" sz="2400" dirty="0" smtClean="0"/>
              <a:t> channel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071670" y="1000108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The concentration of Na</a:t>
            </a:r>
            <a:r>
              <a:rPr lang="en-US" baseline="30000" dirty="0" smtClean="0"/>
              <a:t>+</a:t>
            </a:r>
            <a:r>
              <a:rPr lang="en-US" dirty="0" smtClean="0"/>
              <a:t> ions that give rise to the </a:t>
            </a:r>
            <a:r>
              <a:rPr lang="en-US" baseline="30000" dirty="0" smtClean="0"/>
              <a:t>23</a:t>
            </a:r>
            <a:r>
              <a:rPr lang="en-US" dirty="0" smtClean="0"/>
              <a:t>Na NMR signal at -17.7 </a:t>
            </a:r>
            <a:r>
              <a:rPr lang="en-US" dirty="0" err="1" smtClean="0"/>
              <a:t>ppm</a:t>
            </a:r>
            <a:r>
              <a:rPr lang="en-US" dirty="0" smtClean="0"/>
              <a:t> in each of the three DNA samples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0166" y="2571744"/>
            <a:ext cx="1357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d(G</a:t>
            </a:r>
            <a:r>
              <a:rPr lang="en-US" baseline="-25000" dirty="0" smtClean="0"/>
              <a:t>4</a:t>
            </a:r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G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d(G</a:t>
            </a:r>
            <a:r>
              <a:rPr lang="en-US" baseline="-25000" dirty="0" smtClean="0"/>
              <a:t>4</a:t>
            </a:r>
            <a:r>
              <a:rPr lang="en-US" dirty="0" smtClean="0"/>
              <a:t>T</a:t>
            </a:r>
            <a:r>
              <a:rPr lang="en-US" baseline="-25000" dirty="0" smtClean="0"/>
              <a:t>4</a:t>
            </a:r>
            <a:r>
              <a:rPr lang="en-US" dirty="0" smtClean="0"/>
              <a:t>G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29124" y="3214686"/>
            <a:ext cx="4508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straightforward to estimate the ion occupancy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2928926" y="2571744"/>
            <a:ext cx="142876" cy="928694"/>
          </a:xfrm>
          <a:prstGeom prst="rightBrac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86116" y="2857496"/>
            <a:ext cx="193533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three channel sites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15008" y="3643314"/>
            <a:ext cx="211699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approximately 100%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00496" y="4071942"/>
            <a:ext cx="514350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chemeClr val="bg1"/>
                </a:solidFill>
              </a:rPr>
              <a:t>each G-</a:t>
            </a:r>
            <a:r>
              <a:rPr lang="en-US" dirty="0" err="1" smtClean="0">
                <a:solidFill>
                  <a:schemeClr val="bg1"/>
                </a:solidFill>
              </a:rPr>
              <a:t>quadruplex</a:t>
            </a:r>
            <a:r>
              <a:rPr lang="en-US" dirty="0" smtClean="0">
                <a:solidFill>
                  <a:schemeClr val="bg1"/>
                </a:solidFill>
              </a:rPr>
              <a:t> channel contains three Na</a:t>
            </a:r>
            <a:r>
              <a:rPr lang="en-US" baseline="30000" dirty="0" smtClean="0">
                <a:solidFill>
                  <a:schemeClr val="bg1"/>
                </a:solidFill>
              </a:rPr>
              <a:t>+</a:t>
            </a:r>
            <a:r>
              <a:rPr lang="en-US" dirty="0" smtClean="0">
                <a:solidFill>
                  <a:schemeClr val="bg1"/>
                </a:solidFill>
              </a:rPr>
              <a:t> 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489" y="5143512"/>
            <a:ext cx="5857915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chemeClr val="bg1"/>
                </a:solidFill>
              </a:rPr>
              <a:t>two stacking </a:t>
            </a:r>
            <a:r>
              <a:rPr lang="en-US" dirty="0" err="1" smtClean="0">
                <a:solidFill>
                  <a:schemeClr val="bg1"/>
                </a:solidFill>
              </a:rPr>
              <a:t>tetramolecular</a:t>
            </a:r>
            <a:r>
              <a:rPr lang="en-US" dirty="0" smtClean="0">
                <a:solidFill>
                  <a:schemeClr val="bg1"/>
                </a:solidFill>
              </a:rPr>
              <a:t> G-</a:t>
            </a:r>
            <a:r>
              <a:rPr lang="en-US" dirty="0" err="1" smtClean="0">
                <a:solidFill>
                  <a:schemeClr val="bg1"/>
                </a:solidFill>
              </a:rPr>
              <a:t>quadruplexes</a:t>
            </a:r>
            <a:r>
              <a:rPr lang="en-US" dirty="0" smtClean="0">
                <a:solidFill>
                  <a:schemeClr val="bg1"/>
                </a:solidFill>
              </a:rPr>
              <a:t> related by symmetry not possible to assess with </a:t>
            </a:r>
            <a:r>
              <a:rPr lang="en-US" baseline="30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H NMR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4480" y="5214950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0"/>
            <a:r>
              <a:rPr lang="en-US" dirty="0" smtClean="0"/>
              <a:t>d(TG</a:t>
            </a:r>
            <a:r>
              <a:rPr lang="en-US" baseline="-25000" dirty="0" smtClean="0"/>
              <a:t>4</a:t>
            </a:r>
            <a:r>
              <a:rPr lang="en-US" dirty="0" smtClean="0"/>
              <a:t>T)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00562" y="6170940"/>
            <a:ext cx="1362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complicated</a:t>
            </a: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891" y="4888254"/>
            <a:ext cx="623305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500438"/>
            <a:ext cx="533742" cy="9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643050"/>
            <a:ext cx="500065" cy="85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611220"/>
            <a:ext cx="500066" cy="96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6841707" y="6143644"/>
            <a:ext cx="204414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 DOSY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072198" y="6286520"/>
            <a:ext cx="642942" cy="2143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 rot="16200000">
            <a:off x="-1188401" y="2918365"/>
            <a:ext cx="340990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Results and Discussion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28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aseline="30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 DOSY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5992"/>
            <a:ext cx="4214842" cy="455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643042" y="1357298"/>
            <a:ext cx="378621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 smtClean="0"/>
              <a:t>molecular translational coefficient (</a:t>
            </a:r>
            <a:r>
              <a:rPr lang="en-US" i="1" dirty="0" smtClean="0"/>
              <a:t>D) </a:t>
            </a:r>
            <a:r>
              <a:rPr lang="en-US" dirty="0" smtClean="0"/>
              <a:t>of the d(TG</a:t>
            </a:r>
            <a:r>
              <a:rPr lang="en-US" baseline="-25000" dirty="0" smtClean="0"/>
              <a:t>4</a:t>
            </a:r>
            <a:r>
              <a:rPr lang="en-US" dirty="0" smtClean="0"/>
              <a:t>T) G-</a:t>
            </a:r>
            <a:r>
              <a:rPr lang="en-US" dirty="0" err="1" smtClean="0"/>
              <a:t>quadruplex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43570" y="2143116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combined bead/cylinder model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786578" y="2571744"/>
            <a:ext cx="92869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57884" y="3143248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the length of the d(TG</a:t>
            </a:r>
            <a:r>
              <a:rPr lang="en-US" baseline="-25000" dirty="0" smtClean="0">
                <a:solidFill>
                  <a:schemeClr val="dk1"/>
                </a:solidFill>
              </a:rPr>
              <a:t>4</a:t>
            </a:r>
            <a:r>
              <a:rPr lang="en-US" dirty="0" smtClean="0"/>
              <a:t>T) G-</a:t>
            </a:r>
            <a:r>
              <a:rPr lang="en-US" dirty="0" err="1" smtClean="0"/>
              <a:t>quadruplex</a:t>
            </a:r>
            <a:r>
              <a:rPr lang="en-US" dirty="0" smtClean="0"/>
              <a:t>  in D</a:t>
            </a:r>
            <a:r>
              <a:rPr lang="en-US" baseline="-25000" dirty="0" smtClean="0">
                <a:solidFill>
                  <a:schemeClr val="dk1"/>
                </a:solidFill>
              </a:rPr>
              <a:t>2</a:t>
            </a:r>
            <a:r>
              <a:rPr lang="en-US" dirty="0" smtClean="0"/>
              <a:t>O:  </a:t>
            </a:r>
          </a:p>
          <a:p>
            <a:pPr algn="ctr" rtl="0"/>
            <a:r>
              <a:rPr lang="en-US" dirty="0" smtClean="0"/>
              <a:t>20 ± 4 Å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29322" y="4500570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half of the length for the G-</a:t>
            </a:r>
            <a:r>
              <a:rPr lang="en-US" dirty="0" err="1" smtClean="0"/>
              <a:t>quadruplex</a:t>
            </a:r>
            <a:r>
              <a:rPr lang="en-US" dirty="0" smtClean="0"/>
              <a:t> </a:t>
            </a:r>
            <a:r>
              <a:rPr lang="en-US" dirty="0" err="1" smtClean="0"/>
              <a:t>dimer</a:t>
            </a:r>
            <a:r>
              <a:rPr lang="en-US" dirty="0" smtClean="0"/>
              <a:t> found in the crystal structures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6786578" y="4071942"/>
            <a:ext cx="92869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28794" y="2456257"/>
            <a:ext cx="308548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1700" dirty="0" smtClean="0">
                <a:solidFill>
                  <a:srgbClr val="FF0066"/>
                </a:solidFill>
              </a:rPr>
              <a:t>Not a </a:t>
            </a:r>
            <a:r>
              <a:rPr lang="en-US" sz="1700" dirty="0" err="1" smtClean="0">
                <a:solidFill>
                  <a:srgbClr val="FF0066"/>
                </a:solidFill>
              </a:rPr>
              <a:t>dimer</a:t>
            </a:r>
            <a:r>
              <a:rPr lang="en-US" sz="1700" dirty="0" smtClean="0">
                <a:solidFill>
                  <a:srgbClr val="FF0066"/>
                </a:solidFill>
              </a:rPr>
              <a:t> in the DNA concentrations used in our study</a:t>
            </a:r>
            <a:endParaRPr lang="en-US" sz="1700" dirty="0">
              <a:solidFill>
                <a:srgbClr val="FF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43372" y="6488668"/>
            <a:ext cx="394806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Similar results : 3 ions per G-</a:t>
            </a:r>
            <a:r>
              <a:rPr lang="en-US" dirty="0" err="1" smtClean="0">
                <a:solidFill>
                  <a:srgbClr val="FFFF00"/>
                </a:solidFill>
              </a:rPr>
              <a:t>quadruplex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5715016"/>
            <a:ext cx="857224" cy="106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 rot="16200000">
            <a:off x="-1188401" y="2918365"/>
            <a:ext cx="340990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Results and Discussion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396" y="357166"/>
            <a:ext cx="2278855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6800226" y="4942846"/>
            <a:ext cx="2214578" cy="1785950"/>
            <a:chOff x="3848100" y="2900362"/>
            <a:chExt cx="1447800" cy="1057275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8100" y="2900362"/>
              <a:ext cx="1447800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tangle 15"/>
            <p:cNvSpPr/>
            <p:nvPr/>
          </p:nvSpPr>
          <p:spPr>
            <a:xfrm rot="21250977">
              <a:off x="4024043" y="3462566"/>
              <a:ext cx="1044414" cy="3097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Telomere</a:t>
              </a:r>
              <a:endParaRPr lang="fa-IR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pic>
        <p:nvPicPr>
          <p:cNvPr id="7176" name="Picture 8" descr="F:\8744sci1_open_op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928934"/>
            <a:ext cx="2506542" cy="144126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143240" y="571480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A </a:t>
            </a:r>
            <a:r>
              <a:rPr lang="en-US" b="1" dirty="0" smtClean="0">
                <a:solidFill>
                  <a:srgbClr val="00B050"/>
                </a:solidFill>
              </a:rPr>
              <a:t>telomere</a:t>
            </a:r>
            <a:r>
              <a:rPr lang="en-US" dirty="0" smtClean="0"/>
              <a:t> is a region of repetitive DNA at the </a:t>
            </a:r>
            <a:r>
              <a:rPr lang="en-US" dirty="0" smtClean="0">
                <a:solidFill>
                  <a:srgbClr val="FF0000"/>
                </a:solidFill>
              </a:rPr>
              <a:t>end</a:t>
            </a:r>
            <a:r>
              <a:rPr lang="en-US" dirty="0" smtClean="0"/>
              <a:t> of a chromosome, which </a:t>
            </a:r>
            <a:r>
              <a:rPr lang="en-US" dirty="0" smtClean="0">
                <a:solidFill>
                  <a:srgbClr val="FF0000"/>
                </a:solidFill>
              </a:rPr>
              <a:t>protects</a:t>
            </a:r>
            <a:r>
              <a:rPr lang="en-US" dirty="0" smtClean="0"/>
              <a:t> the end of the chromosome from deterioration. Its name is derived from the Greek nouns </a:t>
            </a:r>
            <a:r>
              <a:rPr lang="en-US" dirty="0" err="1" smtClean="0"/>
              <a:t>telos</a:t>
            </a:r>
            <a:r>
              <a:rPr lang="en-US" dirty="0" smtClean="0"/>
              <a:t> (</a:t>
            </a:r>
            <a:r>
              <a:rPr lang="en-US" i="1" dirty="0" err="1" smtClean="0"/>
              <a:t>τέλος</a:t>
            </a:r>
            <a:r>
              <a:rPr lang="en-US" dirty="0" smtClean="0"/>
              <a:t>) "</a:t>
            </a:r>
            <a:r>
              <a:rPr lang="en-US" dirty="0" smtClean="0">
                <a:solidFill>
                  <a:srgbClr val="FF0066"/>
                </a:solidFill>
              </a:rPr>
              <a:t>end</a:t>
            </a:r>
            <a:r>
              <a:rPr lang="en-US" dirty="0" smtClean="0"/>
              <a:t>" and </a:t>
            </a:r>
            <a:r>
              <a:rPr lang="en-US" dirty="0" err="1" smtClean="0"/>
              <a:t>merοs</a:t>
            </a:r>
            <a:r>
              <a:rPr lang="en-US" dirty="0" smtClean="0"/>
              <a:t> (</a:t>
            </a:r>
            <a:r>
              <a:rPr lang="en-US" i="1" dirty="0" err="1" smtClean="0"/>
              <a:t>μέρος</a:t>
            </a:r>
            <a:r>
              <a:rPr lang="en-US" dirty="0" smtClean="0"/>
              <a:t>, root: </a:t>
            </a:r>
            <a:r>
              <a:rPr lang="en-US" i="1" dirty="0" err="1" smtClean="0"/>
              <a:t>μερ</a:t>
            </a:r>
            <a:r>
              <a:rPr lang="en-US" i="1" dirty="0" smtClean="0"/>
              <a:t>-</a:t>
            </a:r>
            <a:r>
              <a:rPr lang="en-US" dirty="0" smtClean="0"/>
              <a:t>) "</a:t>
            </a:r>
            <a:r>
              <a:rPr lang="en-US" dirty="0" smtClean="0">
                <a:solidFill>
                  <a:srgbClr val="FF0066"/>
                </a:solidFill>
              </a:rPr>
              <a:t>part</a:t>
            </a:r>
            <a:r>
              <a:rPr lang="en-US" dirty="0" smtClean="0"/>
              <a:t>". The telomere regions deter the </a:t>
            </a:r>
            <a:r>
              <a:rPr lang="en-US" dirty="0" smtClean="0">
                <a:solidFill>
                  <a:srgbClr val="0000FF"/>
                </a:solidFill>
              </a:rPr>
              <a:t>degradation</a:t>
            </a:r>
            <a:r>
              <a:rPr lang="en-US" dirty="0" smtClean="0"/>
              <a:t> of genes near the ends of chromosomes by allowing for the shortening of chromosome ends, which necessarily occurs during chromosome replication.</a:t>
            </a:r>
            <a:endParaRPr lang="fa-IR" dirty="0"/>
          </a:p>
        </p:txBody>
      </p:sp>
      <p:sp>
        <p:nvSpPr>
          <p:cNvPr id="10" name="Rectangle 9"/>
          <p:cNvSpPr/>
          <p:nvPr/>
        </p:nvSpPr>
        <p:spPr>
          <a:xfrm>
            <a:off x="1142976" y="3286124"/>
            <a:ext cx="5000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rgbClr val="7030A0"/>
                </a:solidFill>
              </a:rPr>
              <a:t>Telomeres function by preventing chromosomes from </a:t>
            </a:r>
            <a:r>
              <a:rPr lang="en-US" dirty="0" smtClean="0">
                <a:solidFill>
                  <a:srgbClr val="FF0066"/>
                </a:solidFill>
              </a:rPr>
              <a:t>losing</a:t>
            </a:r>
            <a:r>
              <a:rPr lang="en-US" dirty="0" smtClean="0">
                <a:solidFill>
                  <a:srgbClr val="7030A0"/>
                </a:solidFill>
              </a:rPr>
              <a:t> base pair sequences at their ends. They also stop chromosomes from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fusing</a:t>
            </a:r>
            <a:r>
              <a:rPr lang="en-US" dirty="0" smtClean="0">
                <a:solidFill>
                  <a:srgbClr val="7030A0"/>
                </a:solidFill>
              </a:rPr>
              <a:t> to each other. </a:t>
            </a:r>
            <a:endParaRPr lang="fa-IR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2976" y="4429132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When the telomere becomes too </a:t>
            </a:r>
            <a:r>
              <a:rPr lang="en-US" dirty="0" smtClean="0">
                <a:solidFill>
                  <a:srgbClr val="7030A0"/>
                </a:solidFill>
              </a:rPr>
              <a:t>short</a:t>
            </a:r>
            <a:r>
              <a:rPr lang="en-US" dirty="0" smtClean="0"/>
              <a:t>, the chromosome reaches a "</a:t>
            </a:r>
            <a:r>
              <a:rPr lang="en-US" dirty="0" smtClean="0">
                <a:solidFill>
                  <a:srgbClr val="0000FF"/>
                </a:solidFill>
              </a:rPr>
              <a:t>critical length</a:t>
            </a:r>
            <a:r>
              <a:rPr lang="en-US" dirty="0" smtClean="0"/>
              <a:t>" and can no longer </a:t>
            </a:r>
            <a:r>
              <a:rPr lang="en-US" dirty="0" smtClean="0">
                <a:solidFill>
                  <a:srgbClr val="CC3300"/>
                </a:solidFill>
              </a:rPr>
              <a:t>replicate</a:t>
            </a:r>
            <a:r>
              <a:rPr lang="en-US" dirty="0" smtClean="0"/>
              <a:t>. This means that a cell becomes "old" and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dies</a:t>
            </a:r>
            <a:r>
              <a:rPr lang="en-US" dirty="0" smtClean="0"/>
              <a:t> by a process called </a:t>
            </a:r>
            <a:r>
              <a:rPr lang="en-US" b="1" i="1" dirty="0" smtClean="0"/>
              <a:t>apoptosis</a:t>
            </a:r>
            <a:r>
              <a:rPr lang="en-US" dirty="0" smtClean="0"/>
              <a:t>. </a:t>
            </a:r>
            <a:endParaRPr lang="fa-IR" dirty="0"/>
          </a:p>
        </p:txBody>
      </p:sp>
      <p:sp>
        <p:nvSpPr>
          <p:cNvPr id="12" name="Rectangle 11"/>
          <p:cNvSpPr/>
          <p:nvPr/>
        </p:nvSpPr>
        <p:spPr>
          <a:xfrm>
            <a:off x="1142976" y="5572140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Telomeres do not contain the codes for proteins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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are not themselves </a:t>
            </a:r>
            <a:r>
              <a:rPr lang="en-US" dirty="0" smtClean="0">
                <a:solidFill>
                  <a:srgbClr val="0000FF"/>
                </a:solidFill>
              </a:rPr>
              <a:t>genes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fa-I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941031" y="4846935"/>
            <a:ext cx="3652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http://en.wikipedia.org/wiki/Telomere</a:t>
            </a:r>
            <a:endParaRPr lang="fa-IR" dirty="0">
              <a:solidFill>
                <a:srgbClr val="FF006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-477630" y="2918365"/>
            <a:ext cx="19883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Introduction</a:t>
            </a:r>
            <a:endParaRPr lang="fa-IR" sz="2400" dirty="0">
              <a:solidFill>
                <a:srgbClr val="00FF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358114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Competitive Binding of Na</a:t>
            </a:r>
            <a:r>
              <a:rPr lang="en-US" sz="2800" b="1" baseline="30000" dirty="0" smtClean="0"/>
              <a:t>+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Rb</a:t>
            </a:r>
            <a:r>
              <a:rPr lang="en-US" sz="2800" b="1" baseline="30000" dirty="0" smtClean="0"/>
              <a:t>+</a:t>
            </a:r>
            <a:r>
              <a:rPr lang="en-US" sz="2800" b="1" dirty="0" smtClean="0"/>
              <a:t> Ions for the G-</a:t>
            </a:r>
            <a:r>
              <a:rPr lang="en-US" sz="2800" b="1" dirty="0" err="1" smtClean="0"/>
              <a:t>Quadruplex</a:t>
            </a:r>
            <a:r>
              <a:rPr lang="en-US" sz="2800" b="1" dirty="0" smtClean="0"/>
              <a:t> Channel Site</a:t>
            </a:r>
            <a:endParaRPr lang="fa-IR" sz="2800" dirty="0"/>
          </a:p>
        </p:txBody>
      </p:sp>
      <p:sp>
        <p:nvSpPr>
          <p:cNvPr id="4" name="Rectangle 3"/>
          <p:cNvSpPr/>
          <p:nvPr/>
        </p:nvSpPr>
        <p:spPr>
          <a:xfrm>
            <a:off x="1285852" y="1643050"/>
            <a:ext cx="3286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well-defined NMR signals for alkali metal ions residing inside the G-</a:t>
            </a:r>
            <a:r>
              <a:rPr lang="en-US" dirty="0" err="1" smtClean="0"/>
              <a:t>quadrupelx</a:t>
            </a:r>
            <a:r>
              <a:rPr lang="en-US" dirty="0" smtClean="0"/>
              <a:t> channel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5572100" y="2714620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possible to study competitive ion binding by simultaneously detecting the two competing metal ions</a:t>
            </a:r>
            <a:endParaRPr lang="fa-IR" dirty="0"/>
          </a:p>
        </p:txBody>
      </p:sp>
      <p:sp>
        <p:nvSpPr>
          <p:cNvPr id="6" name="Striped Right Arrow 5"/>
          <p:cNvSpPr/>
          <p:nvPr/>
        </p:nvSpPr>
        <p:spPr>
          <a:xfrm rot="1200911">
            <a:off x="4510390" y="2068075"/>
            <a:ext cx="1357322" cy="7143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2214546" y="2786058"/>
            <a:ext cx="101822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d(TG</a:t>
            </a:r>
            <a:r>
              <a:rPr lang="en-US" baseline="-25000" dirty="0" smtClean="0"/>
              <a:t>4</a:t>
            </a:r>
            <a:r>
              <a:rPr lang="en-US" dirty="0" smtClean="0"/>
              <a:t>T)</a:t>
            </a:r>
            <a:endParaRPr lang="fa-IR" dirty="0"/>
          </a:p>
        </p:txBody>
      </p:sp>
      <p:sp>
        <p:nvSpPr>
          <p:cNvPr id="8" name="Rectangle 7"/>
          <p:cNvSpPr/>
          <p:nvPr/>
        </p:nvSpPr>
        <p:spPr>
          <a:xfrm>
            <a:off x="1214414" y="3214686"/>
            <a:ext cx="307183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dirty="0" err="1" smtClean="0">
                <a:solidFill>
                  <a:srgbClr val="7030A0"/>
                </a:solidFill>
              </a:rPr>
              <a:t>Rb</a:t>
            </a:r>
            <a:r>
              <a:rPr lang="en-US" baseline="30000" dirty="0" smtClean="0">
                <a:solidFill>
                  <a:srgbClr val="7030A0"/>
                </a:solidFill>
              </a:rPr>
              <a:t>+</a:t>
            </a:r>
            <a:r>
              <a:rPr lang="en-US" dirty="0" smtClean="0">
                <a:solidFill>
                  <a:srgbClr val="7030A0"/>
                </a:solidFill>
              </a:rPr>
              <a:t>/Na</a:t>
            </a:r>
            <a:r>
              <a:rPr lang="en-US" baseline="30000" dirty="0" smtClean="0">
                <a:solidFill>
                  <a:srgbClr val="7030A0"/>
                </a:solidFill>
              </a:rPr>
              <a:t>+</a:t>
            </a:r>
            <a:r>
              <a:rPr lang="en-US" dirty="0" smtClean="0">
                <a:solidFill>
                  <a:srgbClr val="7030A0"/>
                </a:solidFill>
              </a:rPr>
              <a:t> titration experiment</a:t>
            </a:r>
            <a:endParaRPr lang="fa-IR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3" y="3643314"/>
            <a:ext cx="3080851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643438" y="5286388"/>
            <a:ext cx="2401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Two </a:t>
            </a:r>
            <a:r>
              <a:rPr lang="en-US" baseline="30000" dirty="0" smtClean="0"/>
              <a:t>87</a:t>
            </a:r>
            <a:r>
              <a:rPr lang="en-US" dirty="0" smtClean="0"/>
              <a:t>Rb NMR signals</a:t>
            </a:r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>
            <a:off x="7316931" y="5006000"/>
            <a:ext cx="8883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0"/>
            <a:r>
              <a:rPr lang="en-US" dirty="0" smtClean="0">
                <a:solidFill>
                  <a:srgbClr val="0000FF"/>
                </a:solidFill>
              </a:rPr>
              <a:t>0 </a:t>
            </a:r>
            <a:r>
              <a:rPr lang="en-US" dirty="0" err="1" smtClean="0">
                <a:solidFill>
                  <a:srgbClr val="0000FF"/>
                </a:solidFill>
              </a:rPr>
              <a:t>ppm</a:t>
            </a:r>
            <a:endParaRPr lang="en-US" dirty="0" smtClean="0">
              <a:solidFill>
                <a:srgbClr val="0000FF"/>
              </a:solidFill>
            </a:endParaRP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>
                <a:solidFill>
                  <a:srgbClr val="FF0066"/>
                </a:solidFill>
              </a:rPr>
              <a:t>70 </a:t>
            </a:r>
            <a:r>
              <a:rPr lang="en-US" dirty="0" err="1" smtClean="0">
                <a:solidFill>
                  <a:srgbClr val="FF0066"/>
                </a:solidFill>
              </a:rPr>
              <a:t>ppm</a:t>
            </a:r>
            <a:endParaRPr lang="fa-IR" dirty="0">
              <a:solidFill>
                <a:srgbClr val="FF0066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7174055" y="5077438"/>
            <a:ext cx="71438" cy="78581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929720" y="3928272"/>
            <a:ext cx="71438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572530" y="4142586"/>
            <a:ext cx="714380" cy="1588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Callout 1 15"/>
          <p:cNvSpPr/>
          <p:nvPr/>
        </p:nvSpPr>
        <p:spPr>
          <a:xfrm>
            <a:off x="5000628" y="3786190"/>
            <a:ext cx="4071966" cy="714380"/>
          </a:xfrm>
          <a:prstGeom prst="borderCallout1">
            <a:avLst>
              <a:gd name="adj1" fmla="val 104720"/>
              <a:gd name="adj2" fmla="val 50038"/>
              <a:gd name="adj3" fmla="val 175545"/>
              <a:gd name="adj4" fmla="val 57894"/>
            </a:avLst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0"/>
            <a:r>
              <a:rPr lang="en-US" dirty="0" err="1" smtClean="0"/>
              <a:t>Rb</a:t>
            </a:r>
            <a:r>
              <a:rPr lang="en-US" baseline="30000" dirty="0" smtClean="0">
                <a:solidFill>
                  <a:schemeClr val="tx1"/>
                </a:solidFill>
              </a:rPr>
              <a:t>+</a:t>
            </a:r>
            <a:r>
              <a:rPr lang="en-US" dirty="0" smtClean="0"/>
              <a:t> ions undergoing fast exchange between free and phosphate-bound states</a:t>
            </a:r>
            <a:endParaRPr lang="fa-IR" dirty="0"/>
          </a:p>
        </p:txBody>
      </p:sp>
      <p:sp>
        <p:nvSpPr>
          <p:cNvPr id="17" name="Line Callout 1 16"/>
          <p:cNvSpPr/>
          <p:nvPr/>
        </p:nvSpPr>
        <p:spPr>
          <a:xfrm>
            <a:off x="5857884" y="6143644"/>
            <a:ext cx="2643206" cy="642942"/>
          </a:xfrm>
          <a:prstGeom prst="borderCallout1">
            <a:avLst>
              <a:gd name="adj1" fmla="val -354"/>
              <a:gd name="adj2" fmla="val 50540"/>
              <a:gd name="adj3" fmla="val -48826"/>
              <a:gd name="adj4" fmla="val 63427"/>
            </a:avLst>
          </a:prstGeom>
          <a:ln w="28575"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err="1" smtClean="0">
                <a:solidFill>
                  <a:schemeClr val="dk1"/>
                </a:solidFill>
              </a:rPr>
              <a:t>Rb</a:t>
            </a:r>
            <a:r>
              <a:rPr lang="en-US" baseline="30000" dirty="0" smtClean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dk1"/>
                </a:solidFill>
              </a:rPr>
              <a:t> ions residing inside the G-</a:t>
            </a:r>
            <a:r>
              <a:rPr lang="en-US" dirty="0" err="1" smtClean="0">
                <a:solidFill>
                  <a:schemeClr val="dk1"/>
                </a:solidFill>
              </a:rPr>
              <a:t>quadruplex</a:t>
            </a:r>
            <a:r>
              <a:rPr lang="en-US" dirty="0" smtClean="0">
                <a:solidFill>
                  <a:schemeClr val="dk1"/>
                </a:solidFill>
              </a:rPr>
              <a:t> channel</a:t>
            </a:r>
            <a:endParaRPr lang="fa-IR" dirty="0" smtClean="0">
              <a:solidFill>
                <a:schemeClr val="dk1"/>
              </a:solidFill>
            </a:endParaRPr>
          </a:p>
        </p:txBody>
      </p:sp>
      <p:sp>
        <p:nvSpPr>
          <p:cNvPr id="22" name="12-Point Star 21"/>
          <p:cNvSpPr/>
          <p:nvPr/>
        </p:nvSpPr>
        <p:spPr>
          <a:xfrm>
            <a:off x="4214810" y="4572008"/>
            <a:ext cx="2071702" cy="571504"/>
          </a:xfrm>
          <a:prstGeom prst="star1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First time</a:t>
            </a:r>
            <a:endParaRPr lang="fa-IR" dirty="0"/>
          </a:p>
        </p:txBody>
      </p:sp>
      <p:sp>
        <p:nvSpPr>
          <p:cNvPr id="24" name="Flowchart: Terminator 23"/>
          <p:cNvSpPr/>
          <p:nvPr/>
        </p:nvSpPr>
        <p:spPr>
          <a:xfrm>
            <a:off x="2098966" y="4643446"/>
            <a:ext cx="285752" cy="1928826"/>
          </a:xfrm>
          <a:prstGeom prst="flowChartTerminator">
            <a:avLst/>
          </a:prstGeom>
          <a:noFill/>
          <a:ln>
            <a:solidFill>
              <a:srgbClr val="00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0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 rot="16200000">
            <a:off x="-1188401" y="2918365"/>
            <a:ext cx="340990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Results and Discussion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2928926" y="5572140"/>
            <a:ext cx="2643174" cy="1071570"/>
          </a:xfrm>
          <a:prstGeom prst="cloudCallout">
            <a:avLst>
              <a:gd name="adj1" fmla="val -67979"/>
              <a:gd name="adj2" fmla="val -74203"/>
            </a:avLst>
          </a:prstGeom>
          <a:solidFill>
            <a:srgbClr val="00FF00"/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gradually replacement of the Na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ions</a:t>
            </a:r>
            <a:endParaRPr lang="fa-I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10" grpId="0"/>
      <p:bldP spid="11" grpId="0"/>
      <p:bldP spid="12" grpId="0" animBg="1"/>
      <p:bldP spid="16" grpId="0" animBg="1"/>
      <p:bldP spid="17" grpId="0" animBg="1"/>
      <p:bldP spid="22" grpId="0" animBg="1"/>
      <p:bldP spid="24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1414"/>
            <a:ext cx="7498080" cy="1143000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486" y="2924195"/>
            <a:ext cx="80962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071538" y="6357958"/>
            <a:ext cx="80010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Illustration of the competitive </a:t>
            </a:r>
            <a:r>
              <a:rPr lang="en-US" sz="1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Rb</a:t>
            </a:r>
            <a:r>
              <a:rPr lang="en-US" sz="15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/Na</a:t>
            </a:r>
            <a:r>
              <a:rPr lang="en-US" sz="15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binding for the channel site of d(TG</a:t>
            </a:r>
            <a:r>
              <a:rPr lang="en-US" sz="15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T) G-</a:t>
            </a:r>
            <a:r>
              <a:rPr lang="en-US" sz="1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quadruplex</a:t>
            </a:r>
            <a:endParaRPr lang="fa-IR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28" y="3143248"/>
            <a:ext cx="101822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d(TG</a:t>
            </a:r>
            <a:r>
              <a:rPr lang="en-US" baseline="-25000" dirty="0" smtClean="0"/>
              <a:t>4</a:t>
            </a:r>
            <a:r>
              <a:rPr lang="en-US" dirty="0" smtClean="0"/>
              <a:t>T)</a:t>
            </a:r>
            <a:endParaRPr lang="fa-I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14356"/>
            <a:ext cx="6286544" cy="90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785926"/>
            <a:ext cx="3000396" cy="104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16200000">
            <a:off x="-1188401" y="2918365"/>
            <a:ext cx="340990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Results and Discussion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3116"/>
            <a:ext cx="5627574" cy="46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28728" y="1214422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Assuming </a:t>
            </a:r>
            <a:r>
              <a:rPr lang="en-US" dirty="0" smtClean="0">
                <a:solidFill>
                  <a:srgbClr val="FF0066"/>
                </a:solidFill>
              </a:rPr>
              <a:t>full ion occupancy inside the channel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no DNA unfolding during the </a:t>
            </a:r>
            <a:r>
              <a:rPr lang="en-US" dirty="0" err="1" smtClean="0">
                <a:solidFill>
                  <a:srgbClr val="0000FF"/>
                </a:solidFill>
              </a:rPr>
              <a:t>Rb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/Na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 titration experiment</a:t>
            </a:r>
            <a:r>
              <a:rPr lang="en-US" dirty="0" smtClean="0"/>
              <a:t>:</a:t>
            </a:r>
            <a:endParaRPr lang="fa-IR" dirty="0"/>
          </a:p>
        </p:txBody>
      </p:sp>
      <p:sp>
        <p:nvSpPr>
          <p:cNvPr id="7" name="Cloud Callout 6"/>
          <p:cNvSpPr/>
          <p:nvPr/>
        </p:nvSpPr>
        <p:spPr>
          <a:xfrm>
            <a:off x="7000860" y="214290"/>
            <a:ext cx="2143140" cy="642942"/>
          </a:xfrm>
          <a:prstGeom prst="cloudCallout">
            <a:avLst>
              <a:gd name="adj1" fmla="val -37470"/>
              <a:gd name="adj2" fmla="val 1092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Confirmed by</a:t>
            </a:r>
          </a:p>
          <a:p>
            <a:pPr algn="l"/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 NMR data</a:t>
            </a:r>
            <a:endParaRPr lang="fa-I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6314" y="3357562"/>
            <a:ext cx="3591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Rb</a:t>
            </a:r>
            <a:r>
              <a:rPr lang="en-US" dirty="0" smtClean="0"/>
              <a:t>+ ions residing inside the channel:</a:t>
            </a:r>
            <a:endParaRPr lang="fa-I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929066"/>
            <a:ext cx="505272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143512"/>
            <a:ext cx="394337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142976" y="3643314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fit the curve of </a:t>
            </a:r>
            <a:r>
              <a:rPr lang="fr-FR" dirty="0" smtClean="0"/>
              <a:t>[Rb+]</a:t>
            </a:r>
            <a:r>
              <a:rPr lang="fr-FR" baseline="-25000" dirty="0" err="1" smtClean="0"/>
              <a:t>channel</a:t>
            </a:r>
            <a:r>
              <a:rPr lang="fr-FR" dirty="0" smtClean="0"/>
              <a:t> versus [Rb+]</a:t>
            </a:r>
            <a:r>
              <a:rPr lang="fr-FR" baseline="-25000" dirty="0" smtClean="0"/>
              <a:t>total</a:t>
            </a:r>
            <a:endParaRPr lang="fa-IR" baseline="-25000" dirty="0"/>
          </a:p>
        </p:txBody>
      </p:sp>
      <p:sp>
        <p:nvSpPr>
          <p:cNvPr id="15" name="Down Arrow 14"/>
          <p:cNvSpPr/>
          <p:nvPr/>
        </p:nvSpPr>
        <p:spPr>
          <a:xfrm>
            <a:off x="1785918" y="2857496"/>
            <a:ext cx="107157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Down Arrow 15"/>
          <p:cNvSpPr/>
          <p:nvPr/>
        </p:nvSpPr>
        <p:spPr>
          <a:xfrm>
            <a:off x="1785918" y="4500570"/>
            <a:ext cx="107157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ectangle 16"/>
          <p:cNvSpPr/>
          <p:nvPr/>
        </p:nvSpPr>
        <p:spPr>
          <a:xfrm>
            <a:off x="2053645" y="5429264"/>
            <a:ext cx="5180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fa-I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 rot="16200000">
            <a:off x="-1188401" y="2918365"/>
            <a:ext cx="340990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Results and Discussion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32</a:t>
            </a:fld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5929330"/>
            <a:ext cx="37638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/>
      <p:bldP spid="15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45520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643570" y="2071678"/>
            <a:ext cx="3000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K=1.6±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0.2 at 298 K for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Rb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/Na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competition for the G-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quadruplex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channel site</a:t>
            </a:r>
            <a:endParaRPr lang="fa-I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0516" y="3977350"/>
            <a:ext cx="5012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66"/>
                </a:solidFill>
              </a:rPr>
              <a:t>Rb</a:t>
            </a:r>
            <a:r>
              <a:rPr lang="en-US" sz="2800" baseline="30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FF0066"/>
                </a:solidFill>
              </a:rPr>
              <a:t> ions are preferred over Na</a:t>
            </a:r>
            <a:r>
              <a:rPr lang="en-US" sz="2800" baseline="30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FF0066"/>
                </a:solidFill>
              </a:rPr>
              <a:t>.</a:t>
            </a:r>
            <a:endParaRPr lang="fa-IR" sz="2800" dirty="0">
              <a:solidFill>
                <a:srgbClr val="FF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7290" y="4500570"/>
            <a:ext cx="571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latin typeface="Tahoma" pitchFamily="34" charset="0"/>
                <a:cs typeface="Tahoma" pitchFamily="34" charset="0"/>
              </a:rPr>
              <a:t>This value of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K is also in agreement with that reported by </a:t>
            </a:r>
            <a:r>
              <a:rPr lang="en-US" i="1" dirty="0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Wong 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and Wu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for 5’-GMP, 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K=1.8 at 298 K, on the basis of a </a:t>
            </a:r>
            <a:r>
              <a:rPr lang="en-US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solid-state NMR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titration experiment.</a:t>
            </a:r>
            <a:endParaRPr lang="fa-IR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3857620" y="5643578"/>
            <a:ext cx="5000660" cy="428628"/>
          </a:xfrm>
          <a:prstGeom prst="borderCallout1">
            <a:avLst>
              <a:gd name="adj1" fmla="val 48275"/>
              <a:gd name="adj2" fmla="val 128"/>
              <a:gd name="adj3" fmla="val -62623"/>
              <a:gd name="adj4" fmla="val -722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0"/>
            <a:r>
              <a:rPr lang="en-US" dirty="0" smtClean="0">
                <a:solidFill>
                  <a:srgbClr val="0000FF"/>
                </a:solidFill>
              </a:rPr>
              <a:t>a valid approach for obtaining solution properties</a:t>
            </a:r>
            <a:endParaRPr lang="fa-IR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7356" y="6143644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The Na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/>
              <a:t> ion at the channel site is fully </a:t>
            </a:r>
            <a:r>
              <a:rPr lang="en-US" dirty="0" smtClean="0">
                <a:solidFill>
                  <a:srgbClr val="FF0066"/>
                </a:solidFill>
              </a:rPr>
              <a:t>dehydrated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</a:p>
          <a:p>
            <a:pPr algn="just" rtl="0"/>
            <a:r>
              <a:rPr lang="en-US" dirty="0" smtClean="0"/>
              <a:t>no difference  between measurements in </a:t>
            </a:r>
            <a:r>
              <a:rPr lang="en-US" dirty="0" smtClean="0">
                <a:solidFill>
                  <a:srgbClr val="00B050"/>
                </a:solidFill>
              </a:rPr>
              <a:t>solution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00FF"/>
                </a:solidFill>
              </a:rPr>
              <a:t>solid</a:t>
            </a:r>
            <a:r>
              <a:rPr lang="en-US" dirty="0" smtClean="0"/>
              <a:t> state</a:t>
            </a:r>
            <a:endParaRPr lang="fa-IR" dirty="0"/>
          </a:p>
        </p:txBody>
      </p:sp>
      <p:pic>
        <p:nvPicPr>
          <p:cNvPr id="9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16200000">
            <a:off x="-1188401" y="2918365"/>
            <a:ext cx="340990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Results and Discussion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785794"/>
            <a:ext cx="3000396" cy="104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 rot="16200000">
            <a:off x="-1009466" y="4811020"/>
            <a:ext cx="378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de-DE" sz="1400" dirty="0" smtClean="0">
                <a:solidFill>
                  <a:srgbClr val="FF0066"/>
                </a:solidFill>
              </a:rPr>
              <a:t>J. AM. CHEM. SOC. 2003, 125, 13895-13905</a:t>
            </a:r>
            <a:endParaRPr lang="fa-IR" sz="1400" dirty="0">
              <a:solidFill>
                <a:srgbClr val="FF0066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33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1357290" y="928670"/>
            <a:ext cx="144783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/>
              <a:t>5’-GMP</a:t>
            </a:r>
            <a:endParaRPr lang="fa-IR" sz="3200" dirty="0"/>
          </a:p>
        </p:txBody>
      </p:sp>
      <p:sp>
        <p:nvSpPr>
          <p:cNvPr id="4" name="Rectangle 3"/>
          <p:cNvSpPr/>
          <p:nvPr/>
        </p:nvSpPr>
        <p:spPr>
          <a:xfrm>
            <a:off x="1500166" y="1714488"/>
            <a:ext cx="728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/>
              <a:t>two separate </a:t>
            </a:r>
            <a:r>
              <a:rPr lang="en-US" sz="2000" baseline="30000" dirty="0" smtClean="0"/>
              <a:t>23</a:t>
            </a:r>
            <a:r>
              <a:rPr lang="en-US" sz="2000" dirty="0" smtClean="0"/>
              <a:t>Na NMR signals :</a:t>
            </a:r>
          </a:p>
          <a:p>
            <a:pPr algn="just" rtl="0"/>
            <a:endParaRPr lang="en-US" sz="2000" dirty="0" smtClean="0"/>
          </a:p>
          <a:p>
            <a:pPr algn="just" rtl="0"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000" dirty="0" smtClean="0"/>
              <a:t> -17.0 </a:t>
            </a:r>
            <a:r>
              <a:rPr lang="en-US" sz="2000" dirty="0" err="1" smtClean="0"/>
              <a:t>ppm</a:t>
            </a:r>
            <a:r>
              <a:rPr lang="en-US" sz="2000" dirty="0" smtClean="0"/>
              <a:t> :  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ions inside a G-</a:t>
            </a:r>
            <a:r>
              <a:rPr lang="en-US" sz="2000" dirty="0" err="1" smtClean="0"/>
              <a:t>quadruplex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66"/>
                </a:solidFill>
              </a:rPr>
              <a:t>filled with Na</a:t>
            </a:r>
            <a:r>
              <a:rPr lang="en-US" sz="2000" baseline="30000" dirty="0" smtClean="0">
                <a:solidFill>
                  <a:srgbClr val="FF0066"/>
                </a:solidFill>
              </a:rPr>
              <a:t>+</a:t>
            </a:r>
            <a:r>
              <a:rPr lang="en-US" sz="2000" dirty="0" smtClean="0">
                <a:solidFill>
                  <a:srgbClr val="FF0066"/>
                </a:solidFill>
              </a:rPr>
              <a:t> </a:t>
            </a:r>
            <a:r>
              <a:rPr lang="en-US" sz="2000" dirty="0" smtClean="0"/>
              <a:t>ions</a:t>
            </a:r>
          </a:p>
          <a:p>
            <a:pPr algn="just" rtl="0">
              <a:buClr>
                <a:srgbClr val="FF0066"/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 algn="just" rtl="0"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000" dirty="0" smtClean="0"/>
              <a:t>-16.2 </a:t>
            </a:r>
            <a:r>
              <a:rPr lang="en-US" sz="2000" dirty="0" err="1" smtClean="0"/>
              <a:t>ppm</a:t>
            </a:r>
            <a:r>
              <a:rPr lang="en-US" sz="2000" dirty="0" smtClean="0"/>
              <a:t> :  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ions in a channel containing </a:t>
            </a:r>
            <a:r>
              <a:rPr lang="en-US" sz="2000" dirty="0" smtClean="0">
                <a:solidFill>
                  <a:srgbClr val="7030A0"/>
                </a:solidFill>
              </a:rPr>
              <a:t>mixed </a:t>
            </a:r>
            <a:r>
              <a:rPr lang="en-US" sz="2000" dirty="0" err="1" smtClean="0">
                <a:solidFill>
                  <a:srgbClr val="7030A0"/>
                </a:solidFill>
              </a:rPr>
              <a:t>Rb</a:t>
            </a:r>
            <a:r>
              <a:rPr lang="en-US" sz="2000" baseline="30000" dirty="0" smtClean="0">
                <a:solidFill>
                  <a:srgbClr val="7030A0"/>
                </a:solidFill>
              </a:rPr>
              <a:t>+</a:t>
            </a:r>
            <a:r>
              <a:rPr lang="en-US" sz="2000" dirty="0" smtClean="0">
                <a:solidFill>
                  <a:srgbClr val="7030A0"/>
                </a:solidFill>
              </a:rPr>
              <a:t>/Na</a:t>
            </a:r>
            <a:r>
              <a:rPr lang="en-US" sz="2000" baseline="30000" dirty="0" smtClean="0">
                <a:solidFill>
                  <a:srgbClr val="7030A0"/>
                </a:solidFill>
              </a:rPr>
              <a:t>+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ions</a:t>
            </a:r>
            <a:endParaRPr lang="fa-IR" sz="2000" dirty="0"/>
          </a:p>
        </p:txBody>
      </p:sp>
      <p:sp>
        <p:nvSpPr>
          <p:cNvPr id="5" name="Rectangle 4"/>
          <p:cNvSpPr/>
          <p:nvPr/>
        </p:nvSpPr>
        <p:spPr>
          <a:xfrm>
            <a:off x="2214546" y="4071942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 smtClean="0"/>
              <a:t>channel Na</a:t>
            </a:r>
            <a:r>
              <a:rPr lang="en-US" baseline="30000" dirty="0" smtClean="0"/>
              <a:t>+</a:t>
            </a:r>
            <a:r>
              <a:rPr lang="en-US" dirty="0" smtClean="0"/>
              <a:t> ion signal for d(TG</a:t>
            </a:r>
            <a:r>
              <a:rPr lang="en-US" baseline="-25000" dirty="0" smtClean="0"/>
              <a:t>4</a:t>
            </a:r>
            <a:r>
              <a:rPr lang="en-US" dirty="0" smtClean="0"/>
              <a:t>T) is much broader</a:t>
            </a:r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1357290" y="5214950"/>
            <a:ext cx="7143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 smtClean="0"/>
              <a:t>Not observation of resolved </a:t>
            </a:r>
            <a:r>
              <a:rPr lang="en-US" sz="2000" baseline="30000" dirty="0" smtClean="0"/>
              <a:t>23</a:t>
            </a:r>
            <a:r>
              <a:rPr lang="en-US" dirty="0" smtClean="0"/>
              <a:t>Na NMR signals for the channel Na</a:t>
            </a:r>
            <a:r>
              <a:rPr lang="en-US" baseline="30000" dirty="0" smtClean="0"/>
              <a:t>+</a:t>
            </a:r>
            <a:r>
              <a:rPr lang="en-US" dirty="0" smtClean="0"/>
              <a:t> ions</a:t>
            </a: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2000232" y="6202940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rgbClr val="7030A0"/>
                </a:solidFill>
              </a:rPr>
              <a:t>The situation is different in the K</a:t>
            </a:r>
            <a:r>
              <a:rPr lang="en-US" baseline="30000" dirty="0" smtClean="0">
                <a:solidFill>
                  <a:srgbClr val="7030A0"/>
                </a:solidFill>
              </a:rPr>
              <a:t>+</a:t>
            </a:r>
            <a:r>
              <a:rPr lang="en-US" dirty="0" smtClean="0">
                <a:solidFill>
                  <a:srgbClr val="7030A0"/>
                </a:solidFill>
              </a:rPr>
              <a:t>/Na</a:t>
            </a:r>
            <a:r>
              <a:rPr lang="en-US" baseline="30000" dirty="0" smtClean="0">
                <a:solidFill>
                  <a:srgbClr val="7030A0"/>
                </a:solidFill>
              </a:rPr>
              <a:t>+</a:t>
            </a:r>
            <a:r>
              <a:rPr lang="en-US" dirty="0" smtClean="0">
                <a:solidFill>
                  <a:srgbClr val="7030A0"/>
                </a:solidFill>
              </a:rPr>
              <a:t> titration experiment.</a:t>
            </a:r>
            <a:endParaRPr lang="fa-IR" dirty="0">
              <a:solidFill>
                <a:srgbClr val="7030A0"/>
              </a:solidFill>
            </a:endParaRPr>
          </a:p>
        </p:txBody>
      </p:sp>
      <p:pic>
        <p:nvPicPr>
          <p:cNvPr id="8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 rot="16200000">
            <a:off x="-1188401" y="2918365"/>
            <a:ext cx="340990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Results and Discussion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34</a:t>
            </a:fld>
            <a:endParaRPr lang="fa-IR"/>
          </a:p>
        </p:txBody>
      </p:sp>
      <p:sp>
        <p:nvSpPr>
          <p:cNvPr id="12" name="Striped Right Arrow 11"/>
          <p:cNvSpPr/>
          <p:nvPr/>
        </p:nvSpPr>
        <p:spPr>
          <a:xfrm rot="5400000">
            <a:off x="4607719" y="4536289"/>
            <a:ext cx="464347" cy="535785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9808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Residence time of Na+ ions inside the channel</a:t>
            </a:r>
            <a:endParaRPr lang="fa-IR" sz="2800" dirty="0"/>
          </a:p>
        </p:txBody>
      </p:sp>
      <p:sp>
        <p:nvSpPr>
          <p:cNvPr id="4" name="Rectangle 3"/>
          <p:cNvSpPr/>
          <p:nvPr/>
        </p:nvSpPr>
        <p:spPr>
          <a:xfrm>
            <a:off x="1428728" y="1362662"/>
            <a:ext cx="7143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The frequency separation between the two </a:t>
            </a:r>
            <a:r>
              <a:rPr lang="en-US" baseline="30000" dirty="0" smtClean="0">
                <a:solidFill>
                  <a:srgbClr val="FF0000"/>
                </a:solidFill>
              </a:rPr>
              <a:t>87</a:t>
            </a:r>
            <a:r>
              <a:rPr lang="en-US" dirty="0" smtClean="0">
                <a:solidFill>
                  <a:srgbClr val="FF0000"/>
                </a:solidFill>
              </a:rPr>
              <a:t>Rb</a:t>
            </a:r>
            <a:r>
              <a:rPr lang="en-US" dirty="0" smtClean="0"/>
              <a:t> NMR signals (9.2 kHz at 9.4 T) also allows us to conclude that the residence time of </a:t>
            </a:r>
            <a:r>
              <a:rPr lang="en-US" dirty="0" err="1" smtClean="0"/>
              <a:t>Rb</a:t>
            </a:r>
            <a:r>
              <a:rPr lang="en-US" baseline="30000" dirty="0" smtClean="0"/>
              <a:t>+</a:t>
            </a:r>
            <a:r>
              <a:rPr lang="en-US" dirty="0" smtClean="0"/>
              <a:t> ions inside the G-</a:t>
            </a:r>
            <a:r>
              <a:rPr lang="en-US" dirty="0" err="1" smtClean="0"/>
              <a:t>quadruplex</a:t>
            </a:r>
            <a:r>
              <a:rPr lang="en-US" dirty="0" smtClean="0"/>
              <a:t> channel must be much </a:t>
            </a:r>
            <a:r>
              <a:rPr lang="en-US" dirty="0" smtClean="0">
                <a:solidFill>
                  <a:srgbClr val="FF0000"/>
                </a:solidFill>
              </a:rPr>
              <a:t>longer</a:t>
            </a:r>
            <a:r>
              <a:rPr lang="en-US" dirty="0" smtClean="0"/>
              <a:t> than 17 </a:t>
            </a:r>
            <a:r>
              <a:rPr lang="en-US" i="1" dirty="0" smtClean="0"/>
              <a:t>is at 298 </a:t>
            </a:r>
            <a:r>
              <a:rPr lang="en-US" dirty="0" smtClean="0"/>
              <a:t>K.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1571604" y="2643182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rgbClr val="0000FF"/>
                </a:solidFill>
              </a:rPr>
              <a:t>Halle and co-workers demonstrated a magnetic relaxation dispersion (</a:t>
            </a:r>
            <a:r>
              <a:rPr lang="en-US" dirty="0" smtClean="0">
                <a:solidFill>
                  <a:srgbClr val="FF0000"/>
                </a:solidFill>
              </a:rPr>
              <a:t>MRD</a:t>
            </a:r>
            <a:r>
              <a:rPr lang="en-US" dirty="0" smtClean="0">
                <a:solidFill>
                  <a:srgbClr val="0000FF"/>
                </a:solidFill>
              </a:rPr>
              <a:t>) NMR approach to study </a:t>
            </a:r>
            <a:r>
              <a:rPr lang="en-US" dirty="0" smtClean="0"/>
              <a:t>competitive </a:t>
            </a:r>
            <a:r>
              <a:rPr lang="en-US" dirty="0" err="1" smtClean="0"/>
              <a:t>Rb</a:t>
            </a:r>
            <a:r>
              <a:rPr lang="en-US" baseline="30000" dirty="0" smtClean="0"/>
              <a:t>+</a:t>
            </a:r>
            <a:r>
              <a:rPr lang="en-US" dirty="0" smtClean="0"/>
              <a:t> and Na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binding to the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minor groove </a:t>
            </a:r>
            <a:r>
              <a:rPr lang="en-US" dirty="0" smtClean="0">
                <a:solidFill>
                  <a:srgbClr val="0000FF"/>
                </a:solidFill>
              </a:rPr>
              <a:t>of a </a:t>
            </a:r>
            <a:r>
              <a:rPr lang="en-US" i="1" dirty="0" smtClean="0">
                <a:solidFill>
                  <a:srgbClr val="FF0066"/>
                </a:solidFill>
              </a:rPr>
              <a:t>B-</a:t>
            </a:r>
            <a:r>
              <a:rPr lang="en-US" i="1" dirty="0" err="1" smtClean="0">
                <a:solidFill>
                  <a:srgbClr val="FF0066"/>
                </a:solidFill>
              </a:rPr>
              <a:t>DNA</a:t>
            </a:r>
            <a:r>
              <a:rPr lang="en-US" dirty="0" err="1" smtClean="0">
                <a:solidFill>
                  <a:srgbClr val="FF0066"/>
                </a:solidFill>
              </a:rPr>
              <a:t>duplex</a:t>
            </a:r>
            <a:r>
              <a:rPr lang="en-US" dirty="0" smtClean="0">
                <a:solidFill>
                  <a:srgbClr val="0000FF"/>
                </a:solidFill>
              </a:rPr>
              <a:t>, [d(CGCGAATTCGCG)]2</a:t>
            </a:r>
            <a:endParaRPr lang="fa-IR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794" y="3857628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 smtClean="0"/>
              <a:t>Weak ion binding 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mean residence time </a:t>
            </a:r>
            <a:r>
              <a:rPr lang="en-US" i="1" dirty="0" smtClean="0"/>
              <a:t>for </a:t>
            </a:r>
            <a:r>
              <a:rPr lang="en-US" dirty="0" err="1" smtClean="0">
                <a:solidFill>
                  <a:srgbClr val="FF0066"/>
                </a:solidFill>
              </a:rPr>
              <a:t>Rb</a:t>
            </a:r>
            <a:r>
              <a:rPr lang="en-US" baseline="30000" dirty="0" smtClean="0">
                <a:solidFill>
                  <a:srgbClr val="FF0066"/>
                </a:solidFill>
              </a:rPr>
              <a:t>+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smtClean="0"/>
              <a:t>= 0.2 </a:t>
            </a:r>
            <a:r>
              <a:rPr lang="el-GR" dirty="0" smtClean="0">
                <a:latin typeface="Century Schoolbook"/>
              </a:rPr>
              <a:t>μ</a:t>
            </a:r>
            <a:r>
              <a:rPr lang="en-US" dirty="0" smtClean="0">
                <a:latin typeface="Century Schoolbook"/>
              </a:rPr>
              <a:t>s</a:t>
            </a:r>
            <a:r>
              <a:rPr lang="en-US" dirty="0" smtClean="0"/>
              <a:t> </a:t>
            </a:r>
          </a:p>
          <a:p>
            <a:pPr algn="ctr" rtl="0"/>
            <a:r>
              <a:rPr lang="en-US" i="1" dirty="0" smtClean="0"/>
              <a:t>for </a:t>
            </a:r>
            <a:r>
              <a:rPr lang="en-US" i="1" dirty="0" smtClean="0">
                <a:solidFill>
                  <a:srgbClr val="FF0066"/>
                </a:solidFill>
              </a:rPr>
              <a:t>Na</a:t>
            </a:r>
            <a:r>
              <a:rPr lang="en-US" baseline="30000" dirty="0" smtClean="0">
                <a:solidFill>
                  <a:srgbClr val="FF0066"/>
                </a:solidFill>
              </a:rPr>
              <a:t>+</a:t>
            </a:r>
            <a:r>
              <a:rPr lang="en-US" i="1" dirty="0" smtClean="0"/>
              <a:t> =</a:t>
            </a:r>
            <a:r>
              <a:rPr lang="en-US" dirty="0" smtClean="0"/>
              <a:t>10 ns to 100 </a:t>
            </a:r>
            <a:r>
              <a:rPr lang="el-GR" dirty="0" smtClean="0">
                <a:latin typeface="Century Schoolbook"/>
              </a:rPr>
              <a:t>μ</a:t>
            </a:r>
            <a:r>
              <a:rPr lang="en-US" dirty="0" smtClean="0">
                <a:latin typeface="Century Schoolbook"/>
              </a:rPr>
              <a:t>s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071802" y="5500702"/>
            <a:ext cx="39290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Averaged NMR signal was in </a:t>
            </a:r>
            <a:r>
              <a:rPr lang="en-US" baseline="30000" dirty="0" smtClean="0"/>
              <a:t>23</a:t>
            </a:r>
            <a:r>
              <a:rPr lang="en-US" dirty="0" smtClean="0"/>
              <a:t>Na and </a:t>
            </a:r>
            <a:r>
              <a:rPr lang="en-US" baseline="30000" dirty="0" smtClean="0"/>
              <a:t>87</a:t>
            </a:r>
            <a:r>
              <a:rPr lang="en-US" dirty="0" smtClean="0"/>
              <a:t>Rb NMR spectra of the </a:t>
            </a:r>
            <a:r>
              <a:rPr lang="en-US" i="1" dirty="0" smtClean="0"/>
              <a:t>B-DNA duplex</a:t>
            </a:r>
            <a:endParaRPr lang="fa-IR" dirty="0"/>
          </a:p>
        </p:txBody>
      </p:sp>
      <p:sp>
        <p:nvSpPr>
          <p:cNvPr id="8" name="Rectangle 7"/>
          <p:cNvSpPr/>
          <p:nvPr/>
        </p:nvSpPr>
        <p:spPr>
          <a:xfrm>
            <a:off x="2500298" y="4643446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 smtClean="0"/>
              <a:t>Much shorter than those estimated for the Na</a:t>
            </a:r>
            <a:r>
              <a:rPr lang="en-US" baseline="30000" dirty="0" smtClean="0"/>
              <a:t>+</a:t>
            </a:r>
            <a:r>
              <a:rPr lang="en-US" dirty="0" smtClean="0"/>
              <a:t> and </a:t>
            </a:r>
            <a:r>
              <a:rPr lang="en-US" dirty="0" err="1" smtClean="0"/>
              <a:t>Rb</a:t>
            </a:r>
            <a:r>
              <a:rPr lang="en-US" baseline="30000" dirty="0" smtClean="0"/>
              <a:t>+</a:t>
            </a:r>
            <a:r>
              <a:rPr lang="en-US" dirty="0" smtClean="0"/>
              <a:t> ions residing inside a </a:t>
            </a:r>
            <a:r>
              <a:rPr lang="en-US" dirty="0" smtClean="0">
                <a:solidFill>
                  <a:srgbClr val="FF0066"/>
                </a:solidFill>
              </a:rPr>
              <a:t>G-</a:t>
            </a:r>
            <a:r>
              <a:rPr lang="en-US" dirty="0" err="1" smtClean="0">
                <a:solidFill>
                  <a:srgbClr val="FF0066"/>
                </a:solidFill>
              </a:rPr>
              <a:t>quadruplex</a:t>
            </a:r>
            <a:r>
              <a:rPr lang="en-US" dirty="0" smtClean="0">
                <a:solidFill>
                  <a:srgbClr val="FF0066"/>
                </a:solidFill>
              </a:rPr>
              <a:t> channel</a:t>
            </a:r>
            <a:endParaRPr lang="fa-IR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7005" y="6488668"/>
            <a:ext cx="2291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Direct NMR + MRD</a:t>
            </a:r>
            <a:endParaRPr lang="fa-IR" b="1" dirty="0">
              <a:solidFill>
                <a:srgbClr val="FF0066"/>
              </a:solidFill>
            </a:endParaRPr>
          </a:p>
        </p:txBody>
      </p:sp>
      <p:pic>
        <p:nvPicPr>
          <p:cNvPr id="10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16200000">
            <a:off x="-1188401" y="2918365"/>
            <a:ext cx="340990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Results and Discussion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35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71414"/>
            <a:ext cx="8001024" cy="1143000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Observation of Na</a:t>
            </a:r>
            <a:r>
              <a:rPr lang="en-US" sz="2200" b="1" baseline="30000" dirty="0" smtClean="0"/>
              <a:t>+</a:t>
            </a:r>
            <a:r>
              <a:rPr lang="en-US" sz="2200" b="1" dirty="0" smtClean="0"/>
              <a:t> Ions in the T</a:t>
            </a:r>
            <a:r>
              <a:rPr lang="en-US" sz="2200" b="1" baseline="-25000" dirty="0" smtClean="0"/>
              <a:t>4</a:t>
            </a:r>
            <a:r>
              <a:rPr lang="en-US" sz="2200" b="1" dirty="0" smtClean="0"/>
              <a:t> Loop Region of d(G</a:t>
            </a:r>
            <a:r>
              <a:rPr lang="en-US" sz="2200" b="1" baseline="-25000" dirty="0" smtClean="0"/>
              <a:t>4</a:t>
            </a:r>
            <a:r>
              <a:rPr lang="en-US" sz="2200" b="1" dirty="0" smtClean="0"/>
              <a:t>T</a:t>
            </a:r>
            <a:r>
              <a:rPr lang="en-US" sz="2200" b="1" baseline="-25000" dirty="0" smtClean="0"/>
              <a:t>4</a:t>
            </a:r>
            <a:r>
              <a:rPr lang="en-US" sz="2200" b="1" dirty="0" smtClean="0"/>
              <a:t>G</a:t>
            </a:r>
            <a:r>
              <a:rPr lang="en-US" sz="2200" b="1" baseline="-25000" dirty="0" smtClean="0"/>
              <a:t>4</a:t>
            </a:r>
            <a:r>
              <a:rPr lang="en-US" sz="2200" b="1" dirty="0" smtClean="0"/>
              <a:t>)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1071538" y="3000372"/>
            <a:ext cx="3286148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Four regions for ion binding in G-</a:t>
            </a:r>
            <a:r>
              <a:rPr lang="en-US" dirty="0" err="1" smtClean="0"/>
              <a:t>quadruplex</a:t>
            </a:r>
            <a:r>
              <a:rPr lang="en-US" dirty="0" smtClean="0"/>
              <a:t> structure: </a:t>
            </a:r>
          </a:p>
          <a:p>
            <a:pPr algn="just" rtl="0">
              <a:buClr>
                <a:srgbClr val="0000FF"/>
              </a:buClr>
              <a:buFont typeface="Wingdings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 algn="just" rtl="0">
              <a:buClr>
                <a:srgbClr val="0000FF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Phosphate</a:t>
            </a:r>
          </a:p>
          <a:p>
            <a:pPr algn="just" rtl="0">
              <a:buClr>
                <a:srgbClr val="0000FF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Groove</a:t>
            </a:r>
          </a:p>
          <a:p>
            <a:pPr algn="just" rtl="0">
              <a:buClr>
                <a:srgbClr val="0000FF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Loop</a:t>
            </a:r>
          </a:p>
          <a:p>
            <a:pPr algn="just" rtl="0">
              <a:buClr>
                <a:srgbClr val="0000FF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Channel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285860"/>
            <a:ext cx="2076451" cy="526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16200000">
            <a:off x="-1188401" y="2918365"/>
            <a:ext cx="340990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Results and Discussion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85852" y="4386722"/>
            <a:ext cx="571504" cy="328162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57950" y="5857892"/>
            <a:ext cx="357190" cy="35719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2976" y="5572140"/>
            <a:ext cx="435771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ions residing in the diagonal T</a:t>
            </a:r>
            <a:r>
              <a:rPr lang="en-US" sz="16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loop regions</a:t>
            </a:r>
          </a:p>
          <a:p>
            <a:pPr algn="ctr" rtl="0"/>
            <a:r>
              <a:rPr lang="en-US" sz="1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solidFill>
                  <a:srgbClr val="FF0066"/>
                </a:solidFill>
              </a:rPr>
              <a:t>at -7.4 </a:t>
            </a:r>
            <a:r>
              <a:rPr lang="en-US" sz="1600" dirty="0" err="1" smtClean="0">
                <a:solidFill>
                  <a:srgbClr val="FF0066"/>
                </a:solidFill>
              </a:rPr>
              <a:t>ppm</a:t>
            </a:r>
            <a:r>
              <a:rPr lang="en-US" sz="1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5286388"/>
            <a:ext cx="714348" cy="131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5618" y="2786058"/>
            <a:ext cx="668382" cy="113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3944262"/>
            <a:ext cx="624351" cy="11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1571612"/>
            <a:ext cx="798823" cy="99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36</a:t>
            </a:fld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1285852" y="4643446"/>
            <a:ext cx="857256" cy="357190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844368" y="2714620"/>
            <a:ext cx="357190" cy="3459518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272204" y="3799838"/>
            <a:ext cx="1071570" cy="357190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000760" y="1714488"/>
            <a:ext cx="357190" cy="4500594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714356"/>
            <a:ext cx="6565416" cy="1143000"/>
          </a:xfrm>
        </p:spPr>
        <p:txBody>
          <a:bodyPr>
            <a:noAutofit/>
          </a:bodyPr>
          <a:lstStyle/>
          <a:p>
            <a:pPr algn="just" rtl="0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groove width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closest distance between two phosphate oxygen atoms across the groove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15589"/>
            <a:ext cx="6143668" cy="417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00100" y="0"/>
            <a:ext cx="3786214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Groove Regions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16200000">
            <a:off x="-1188401" y="2918365"/>
            <a:ext cx="340990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Results and Discussion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37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00100" y="0"/>
            <a:ext cx="3786214" cy="7857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Groove Regions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14422"/>
            <a:ext cx="3238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714876" y="1442853"/>
            <a:ext cx="428628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All </a:t>
            </a:r>
            <a:r>
              <a:rPr lang="en-US" dirty="0" err="1" smtClean="0"/>
              <a:t>glycosidic</a:t>
            </a:r>
            <a:r>
              <a:rPr lang="en-US" dirty="0" smtClean="0"/>
              <a:t> bonds of the guanine bases are in </a:t>
            </a:r>
            <a:r>
              <a:rPr lang="en-US" i="1" dirty="0" smtClean="0">
                <a:solidFill>
                  <a:srgbClr val="CC3300"/>
                </a:solidFill>
              </a:rPr>
              <a:t>anti</a:t>
            </a:r>
            <a:r>
              <a:rPr lang="en-US" i="1" dirty="0" smtClean="0"/>
              <a:t> conformation, resulting in the formation of </a:t>
            </a:r>
            <a:r>
              <a:rPr lang="en-US" dirty="0" smtClean="0"/>
              <a:t>four equally wide groove regions.</a:t>
            </a:r>
          </a:p>
          <a:p>
            <a:pPr algn="ctr" rtl="0"/>
            <a:r>
              <a:rPr lang="en-US" dirty="0" smtClean="0"/>
              <a:t>8.30 and 9.53 Å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2976" y="1071546"/>
            <a:ext cx="1741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parallel-stranded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500430" y="1530668"/>
            <a:ext cx="785818" cy="255258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396" y="4828274"/>
            <a:ext cx="32385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4214778" y="4939927"/>
            <a:ext cx="4929222" cy="184665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 rtl="0"/>
            <a:r>
              <a:rPr lang="en-US" i="1" dirty="0" err="1" smtClean="0"/>
              <a:t>syn</a:t>
            </a:r>
            <a:r>
              <a:rPr lang="en-US" i="1" dirty="0" smtClean="0"/>
              <a:t>-</a:t>
            </a:r>
            <a:r>
              <a:rPr lang="en-US" i="1" dirty="0" err="1" smtClean="0"/>
              <a:t>syn</a:t>
            </a:r>
            <a:r>
              <a:rPr lang="en-US" i="1" dirty="0" smtClean="0"/>
              <a:t>-anti-anti </a:t>
            </a:r>
            <a:r>
              <a:rPr lang="en-US" dirty="0" smtClean="0"/>
              <a:t>pattern in </a:t>
            </a:r>
            <a:r>
              <a:rPr lang="en-US" dirty="0" err="1" smtClean="0"/>
              <a:t>glycosidic</a:t>
            </a:r>
            <a:r>
              <a:rPr lang="en-US" dirty="0" smtClean="0"/>
              <a:t> torsion angles within each G-quartet </a:t>
            </a:r>
            <a:r>
              <a:rPr lang="en-US" sz="2400" b="1" dirty="0" smtClean="0"/>
              <a:t>+</a:t>
            </a:r>
            <a:r>
              <a:rPr lang="en-US" dirty="0" smtClean="0"/>
              <a:t> diagonal topology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>
                <a:solidFill>
                  <a:srgbClr val="CC3300"/>
                </a:solidFill>
              </a:rPr>
              <a:t>three groove regions</a:t>
            </a:r>
          </a:p>
          <a:p>
            <a:pPr algn="just" rtl="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/>
              <a:t>One narrow groove (6.76 Å)</a:t>
            </a:r>
          </a:p>
          <a:p>
            <a:pPr algn="just" rtl="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/>
              <a:t>Two medium grooves (10.59 and 10.26Å)</a:t>
            </a:r>
          </a:p>
          <a:p>
            <a:pPr algn="just" rtl="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/>
              <a:t>One wide groove (14.74 Å)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42574" y="5061624"/>
            <a:ext cx="1000132" cy="357190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6" y="5500702"/>
            <a:ext cx="714348" cy="131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643182"/>
            <a:ext cx="668382" cy="113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435" y="3929066"/>
            <a:ext cx="624351" cy="11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345" y="1500174"/>
            <a:ext cx="798823" cy="99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3748" y="3024196"/>
            <a:ext cx="3238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05532" y="3024196"/>
            <a:ext cx="3238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ounded Rectangle 23"/>
          <p:cNvSpPr/>
          <p:nvPr/>
        </p:nvSpPr>
        <p:spPr>
          <a:xfrm>
            <a:off x="7732426" y="2922264"/>
            <a:ext cx="1071570" cy="384486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857488" y="2966406"/>
            <a:ext cx="1143008" cy="329894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656822" y="5490252"/>
            <a:ext cx="1571636" cy="1000132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643174" y="3429000"/>
            <a:ext cx="1571636" cy="1000132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00496" y="4643446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Cross-phosphate ion binding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48" y="1208955"/>
            <a:ext cx="1643074" cy="536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ounded Rectangle 32"/>
          <p:cNvSpPr/>
          <p:nvPr/>
        </p:nvSpPr>
        <p:spPr>
          <a:xfrm>
            <a:off x="4786314" y="5857892"/>
            <a:ext cx="357190" cy="35719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745338" y="5072074"/>
            <a:ext cx="435771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ions residing in the diagonal T</a:t>
            </a:r>
            <a:r>
              <a:rPr lang="en-US" sz="16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loop regions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85852" y="642918"/>
            <a:ext cx="7500990" cy="500066"/>
          </a:xfrm>
        </p:spPr>
        <p:txBody>
          <a:bodyPr>
            <a:noAutofit/>
          </a:bodyPr>
          <a:lstStyle/>
          <a:p>
            <a:pPr algn="just" rtl="0"/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groove width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closest distance between two phosphate oxygen atoms across the groove</a:t>
            </a:r>
            <a:endParaRPr lang="en-US" sz="1600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38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0481E-7 L 0.00104 0.2060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031E-6 L 0.00243 0.2081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7" grpId="0" animBg="1"/>
      <p:bldP spid="28" grpId="0"/>
      <p:bldP spid="28" grpId="1"/>
      <p:bldP spid="33" grpId="0" animBg="1"/>
      <p:bldP spid="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Syn</a:t>
            </a:r>
            <a:r>
              <a:rPr lang="en-US" sz="3200" dirty="0" smtClean="0"/>
              <a:t> and anti conformations of guanine</a:t>
            </a:r>
            <a:endParaRPr lang="fa-I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39</a:t>
            </a:fld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682734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 rot="16200000">
            <a:off x="-1682438" y="3539770"/>
            <a:ext cx="4448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solidFill>
                  <a:srgbClr val="FF0066"/>
                </a:solidFill>
              </a:rPr>
              <a:t>Biol. Chem., Vol. 382, pp. 621 – 628, April 2001</a:t>
            </a:r>
            <a:endParaRPr lang="fa-IR" dirty="0">
              <a:solidFill>
                <a:srgbClr val="FF006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295012"/>
            <a:ext cx="6500858" cy="349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571480"/>
            <a:ext cx="4819616" cy="55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214414" y="6242471"/>
            <a:ext cx="77153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17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(A) Atomic numbering for 5’-GMP. (B) G-quartet model. (C) Space-filling model of the G-quartet. (D) Diagram showing the two types of </a:t>
            </a:r>
            <a:r>
              <a:rPr lang="en-US" sz="17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US" sz="17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environments in 5’-GMP.</a:t>
            </a:r>
            <a:endParaRPr lang="fa-IR" sz="17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71612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 rot="16200000">
            <a:off x="-1009466" y="4811020"/>
            <a:ext cx="378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de-DE" sz="1400" dirty="0" smtClean="0">
                <a:solidFill>
                  <a:srgbClr val="0000FF"/>
                </a:solidFill>
              </a:rPr>
              <a:t>J. AM. CHEM. SOC. 2003, 125, 13895-13905</a:t>
            </a:r>
            <a:endParaRPr lang="fa-IR" sz="1400" dirty="0">
              <a:solidFill>
                <a:srgbClr val="0000FF"/>
              </a:solidFill>
            </a:endParaRPr>
          </a:p>
        </p:txBody>
      </p:sp>
      <p:pic>
        <p:nvPicPr>
          <p:cNvPr id="7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pic>
        <p:nvPicPr>
          <p:cNvPr id="1026" name="Picture 2" descr="F:\658px-Parallel_telomere_quadru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500042"/>
            <a:ext cx="6072230" cy="5536988"/>
          </a:xfrm>
          <a:prstGeom prst="rect">
            <a:avLst/>
          </a:prstGeom>
          <a:noFill/>
        </p:spPr>
      </p:pic>
      <p:sp>
        <p:nvSpPr>
          <p:cNvPr id="9" name="Flowchart: Alternate Process 8"/>
          <p:cNvSpPr/>
          <p:nvPr/>
        </p:nvSpPr>
        <p:spPr>
          <a:xfrm>
            <a:off x="7429520" y="1652575"/>
            <a:ext cx="142876" cy="142876"/>
          </a:xfrm>
          <a:prstGeom prst="flowChartAlternateProcess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Flowchart: Alternate Process 9"/>
          <p:cNvSpPr/>
          <p:nvPr/>
        </p:nvSpPr>
        <p:spPr>
          <a:xfrm>
            <a:off x="7786710" y="1681150"/>
            <a:ext cx="142876" cy="142876"/>
          </a:xfrm>
          <a:prstGeom prst="flowChartAlternateProcess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Flowchart: Alternate Process 10"/>
          <p:cNvSpPr/>
          <p:nvPr/>
        </p:nvSpPr>
        <p:spPr>
          <a:xfrm>
            <a:off x="7748610" y="2071678"/>
            <a:ext cx="142876" cy="142876"/>
          </a:xfrm>
          <a:prstGeom prst="flowChartAlternateProcess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Flowchart: Alternate Process 11"/>
          <p:cNvSpPr/>
          <p:nvPr/>
        </p:nvSpPr>
        <p:spPr>
          <a:xfrm>
            <a:off x="7377132" y="2028815"/>
            <a:ext cx="142876" cy="142876"/>
          </a:xfrm>
          <a:prstGeom prst="flowChartAlternateProcess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 rot="16200000">
            <a:off x="-477630" y="2918365"/>
            <a:ext cx="19883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Introduction</a:t>
            </a:r>
            <a:endParaRPr lang="fa-IR" sz="2400" dirty="0">
              <a:solidFill>
                <a:srgbClr val="00FF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4</a:t>
            </a:fld>
            <a:endParaRPr lang="fa-I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429000"/>
            <a:ext cx="3703566" cy="289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357290" y="785794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Addition of </a:t>
            </a:r>
            <a:r>
              <a:rPr lang="en-US" b="1" dirty="0" smtClean="0">
                <a:solidFill>
                  <a:srgbClr val="0000FF"/>
                </a:solidFill>
              </a:rPr>
              <a:t>Mg</a:t>
            </a:r>
            <a:r>
              <a:rPr lang="en-US" b="1" baseline="30000" dirty="0" smtClean="0">
                <a:solidFill>
                  <a:srgbClr val="0000FF"/>
                </a:solidFill>
              </a:rPr>
              <a:t>2+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ions to the Na</a:t>
            </a:r>
            <a:r>
              <a:rPr lang="en-US" baseline="30000" dirty="0" smtClean="0"/>
              <a:t>+</a:t>
            </a:r>
            <a:r>
              <a:rPr lang="en-US" dirty="0" smtClean="0"/>
              <a:t> form of d(G</a:t>
            </a:r>
            <a:r>
              <a:rPr lang="en-US" baseline="-25000" dirty="0" smtClean="0"/>
              <a:t>4</a:t>
            </a:r>
            <a:r>
              <a:rPr lang="en-US" dirty="0" smtClean="0"/>
              <a:t>T</a:t>
            </a:r>
            <a:r>
              <a:rPr lang="en-US" baseline="-25000" dirty="0" smtClean="0"/>
              <a:t>4</a:t>
            </a:r>
            <a:r>
              <a:rPr lang="en-US" dirty="0" smtClean="0"/>
              <a:t>G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857884" y="6488692"/>
            <a:ext cx="2686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66"/>
                </a:solidFill>
              </a:rPr>
              <a:t>-7.4</a:t>
            </a:r>
            <a:r>
              <a:rPr lang="en-US" sz="1600" dirty="0" smtClean="0"/>
              <a:t> and </a:t>
            </a:r>
            <a:r>
              <a:rPr lang="en-US" sz="1600" dirty="0" smtClean="0">
                <a:solidFill>
                  <a:srgbClr val="FF0066"/>
                </a:solidFill>
              </a:rPr>
              <a:t>-17.7 </a:t>
            </a:r>
            <a:r>
              <a:rPr lang="en-US" sz="1600" dirty="0" err="1" smtClean="0"/>
              <a:t>ppm</a:t>
            </a:r>
            <a:r>
              <a:rPr lang="en-US" sz="1600" dirty="0" smtClean="0"/>
              <a:t> unchanged</a:t>
            </a:r>
            <a:endParaRPr lang="en-US" sz="1600" dirty="0"/>
          </a:p>
        </p:txBody>
      </p:sp>
      <p:pic>
        <p:nvPicPr>
          <p:cNvPr id="11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 rot="16200000">
            <a:off x="-1188401" y="2918365"/>
            <a:ext cx="340990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Results and Discussion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40</a:t>
            </a:fld>
            <a:endParaRPr lang="fa-IR"/>
          </a:p>
        </p:txBody>
      </p:sp>
      <p:sp>
        <p:nvSpPr>
          <p:cNvPr id="15" name="Rectangle 14"/>
          <p:cNvSpPr/>
          <p:nvPr/>
        </p:nvSpPr>
        <p:spPr>
          <a:xfrm>
            <a:off x="1142976" y="2214554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Decreases</a:t>
            </a: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line width </a:t>
            </a: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baseline="30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Na signal at 0 </a:t>
            </a:r>
            <a:r>
              <a:rPr lang="en-US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ppm</a:t>
            </a: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phosphate-bound</a:t>
            </a: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states, from 190 Hz before the titration experiment to 46 Hz when the concentration of Mg</a:t>
            </a:r>
            <a:r>
              <a:rPr lang="en-US" baseline="30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ions reaches 4.7 </a:t>
            </a:r>
            <a:r>
              <a:rPr lang="en-US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45640" y="4202676"/>
            <a:ext cx="276889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drastic line-width reduction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28728" y="4854371"/>
            <a:ext cx="385765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Mg</a:t>
            </a:r>
            <a:r>
              <a:rPr lang="en-US" baseline="30000" dirty="0" smtClean="0"/>
              <a:t>2+</a:t>
            </a:r>
            <a:r>
              <a:rPr lang="en-US" dirty="0" smtClean="0"/>
              <a:t> ions compete very effectively only for the DNA phosphate backbone.</a:t>
            </a:r>
            <a:endParaRPr lang="en-US" dirty="0"/>
          </a:p>
        </p:txBody>
      </p:sp>
      <p:sp>
        <p:nvSpPr>
          <p:cNvPr id="18" name="Line Callout 1 17"/>
          <p:cNvSpPr/>
          <p:nvPr/>
        </p:nvSpPr>
        <p:spPr>
          <a:xfrm>
            <a:off x="3473134" y="1428736"/>
            <a:ext cx="5099394" cy="857256"/>
          </a:xfrm>
          <a:prstGeom prst="borderCallout1">
            <a:avLst>
              <a:gd name="adj1" fmla="val 48999"/>
              <a:gd name="adj2" fmla="val -146"/>
              <a:gd name="adj3" fmla="val -32375"/>
              <a:gd name="adj4" fmla="val -14267"/>
            </a:avLst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strongly interaction with the DNA </a:t>
            </a:r>
            <a:r>
              <a:rPr lang="en-US" dirty="0" smtClean="0">
                <a:solidFill>
                  <a:srgbClr val="FF0000"/>
                </a:solidFill>
              </a:rPr>
              <a:t>phosphates</a:t>
            </a:r>
            <a:r>
              <a:rPr lang="en-US" dirty="0" smtClean="0"/>
              <a:t> but no entering in the G-</a:t>
            </a:r>
            <a:r>
              <a:rPr lang="en-US" dirty="0" err="1" smtClean="0"/>
              <a:t>quadrupelx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channel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428736"/>
            <a:ext cx="28575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rot="16200000" flipV="1">
            <a:off x="6778949" y="6164921"/>
            <a:ext cx="642942" cy="1588"/>
          </a:xfrm>
          <a:prstGeom prst="straightConnector1">
            <a:avLst/>
          </a:prstGeom>
          <a:ln w="31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6664979" y="6178570"/>
            <a:ext cx="642942" cy="1588"/>
          </a:xfrm>
          <a:prstGeom prst="straightConnector1">
            <a:avLst/>
          </a:prstGeom>
          <a:ln w="31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71538" y="6143644"/>
            <a:ext cx="500066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ions are capable of competing for all three sites.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5" grpId="0"/>
      <p:bldP spid="16" grpId="0" animBg="1"/>
      <p:bldP spid="17" grpId="0" animBg="1"/>
      <p:bldP spid="18" grpId="0" animBg="1"/>
      <p:bldP spid="18" grpId="1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6786610" cy="1143000"/>
          </a:xfrm>
        </p:spPr>
        <p:txBody>
          <a:bodyPr>
            <a:noAutofit/>
          </a:bodyPr>
          <a:lstStyle/>
          <a:p>
            <a:pPr algn="just" rtl="0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Na</a:t>
            </a:r>
            <a:r>
              <a:rPr lang="en-US" sz="2800" b="1" baseline="30000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Ions in the T</a:t>
            </a:r>
            <a:r>
              <a:rPr lang="en-US" sz="2800" b="1" baseline="-25000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Loop Are Less Tightly Bound Than the Channel Ions.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70136"/>
            <a:ext cx="3571900" cy="407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357290" y="6000768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Figure 11. Variable-temperature </a:t>
            </a:r>
            <a:r>
              <a:rPr lang="en-US" baseline="30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Na NMR spectra of d(G</a:t>
            </a:r>
            <a:r>
              <a:rPr lang="en-US" baseline="-25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) (5.4 </a:t>
            </a:r>
            <a:r>
              <a:rPr lang="en-US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strand concentration and [Na</a:t>
            </a:r>
            <a:r>
              <a:rPr lang="en-US" baseline="30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baseline="-25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=70 </a:t>
            </a:r>
            <a:r>
              <a:rPr lang="en-US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3965571" y="4749810"/>
            <a:ext cx="1214446" cy="1588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215340" y="3928272"/>
            <a:ext cx="71438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786844" y="3785396"/>
            <a:ext cx="71438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286380" y="2165986"/>
            <a:ext cx="3571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loop</a:t>
            </a:r>
            <a:r>
              <a:rPr lang="en-US" dirty="0" smtClean="0">
                <a:solidFill>
                  <a:srgbClr val="00B050"/>
                </a:solidFill>
              </a:rPr>
              <a:t> Na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 ions are less tightly bound (or more mobile) than the channel Na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 ions, and thus they undergo a much faster exchange between the bound and free states.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2066" y="4214818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rgbClr val="7030A0"/>
                </a:solidFill>
              </a:rPr>
              <a:t>For the </a:t>
            </a:r>
            <a:r>
              <a:rPr lang="en-US" b="1" dirty="0" smtClean="0">
                <a:solidFill>
                  <a:srgbClr val="7030A0"/>
                </a:solidFill>
              </a:rPr>
              <a:t>channel</a:t>
            </a:r>
            <a:r>
              <a:rPr lang="en-US" dirty="0" smtClean="0">
                <a:solidFill>
                  <a:srgbClr val="7030A0"/>
                </a:solidFill>
              </a:rPr>
              <a:t> Na</a:t>
            </a:r>
            <a:r>
              <a:rPr lang="en-US" baseline="30000" dirty="0" smtClean="0">
                <a:solidFill>
                  <a:srgbClr val="7030A0"/>
                </a:solidFill>
              </a:rPr>
              <a:t>+</a:t>
            </a:r>
            <a:r>
              <a:rPr lang="en-US" dirty="0" smtClean="0">
                <a:solidFill>
                  <a:srgbClr val="7030A0"/>
                </a:solidFill>
              </a:rPr>
              <a:t> ions, the fact that the </a:t>
            </a:r>
            <a:r>
              <a:rPr lang="en-US" baseline="30000" dirty="0" smtClean="0">
                <a:solidFill>
                  <a:srgbClr val="7030A0"/>
                </a:solidFill>
              </a:rPr>
              <a:t>23</a:t>
            </a:r>
            <a:r>
              <a:rPr lang="en-US" dirty="0" smtClean="0">
                <a:solidFill>
                  <a:srgbClr val="7030A0"/>
                </a:solidFill>
              </a:rPr>
              <a:t>Na NMR line width shows very little temperature dependence suggests a much longer residence lifetime.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1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 rot="16200000">
            <a:off x="-1188401" y="2918365"/>
            <a:ext cx="340990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Results and Discussion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41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858180" cy="1143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K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 Ions Compete for Both </a:t>
            </a:r>
            <a:r>
              <a:rPr lang="en-US" sz="2000" b="1" dirty="0" smtClean="0">
                <a:solidFill>
                  <a:srgbClr val="00B050"/>
                </a:solidFill>
              </a:rPr>
              <a:t>Loop</a:t>
            </a:r>
            <a:r>
              <a:rPr lang="en-US" sz="2000" b="1" dirty="0" smtClean="0"/>
              <a:t> and </a:t>
            </a:r>
            <a:r>
              <a:rPr lang="en-US" sz="2000" b="1" dirty="0" smtClean="0">
                <a:solidFill>
                  <a:srgbClr val="7030A0"/>
                </a:solidFill>
              </a:rPr>
              <a:t>Channel</a:t>
            </a:r>
            <a:r>
              <a:rPr lang="en-US" sz="2000" b="1" dirty="0" smtClean="0"/>
              <a:t> Sites of d(G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T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G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).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285852" y="6143644"/>
            <a:ext cx="771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baseline="30000" dirty="0" smtClean="0">
                <a:solidFill>
                  <a:srgbClr val="FF0066"/>
                </a:solidFill>
              </a:rPr>
              <a:t>23</a:t>
            </a:r>
            <a:r>
              <a:rPr lang="en-US" dirty="0" smtClean="0">
                <a:solidFill>
                  <a:srgbClr val="FF0066"/>
                </a:solidFill>
              </a:rPr>
              <a:t>Na NMR spectra of d(G</a:t>
            </a:r>
            <a:r>
              <a:rPr lang="en-US" baseline="-25000" dirty="0" smtClean="0">
                <a:solidFill>
                  <a:srgbClr val="FF0066"/>
                </a:solidFill>
              </a:rPr>
              <a:t>4</a:t>
            </a:r>
            <a:r>
              <a:rPr lang="en-US" dirty="0" smtClean="0">
                <a:solidFill>
                  <a:srgbClr val="FF0066"/>
                </a:solidFill>
              </a:rPr>
              <a:t>T</a:t>
            </a:r>
            <a:r>
              <a:rPr lang="en-US" baseline="-25000" dirty="0" smtClean="0">
                <a:solidFill>
                  <a:srgbClr val="FF0066"/>
                </a:solidFill>
              </a:rPr>
              <a:t>4</a:t>
            </a:r>
            <a:r>
              <a:rPr lang="en-US" dirty="0" smtClean="0">
                <a:solidFill>
                  <a:srgbClr val="FF0066"/>
                </a:solidFill>
              </a:rPr>
              <a:t>G</a:t>
            </a:r>
            <a:r>
              <a:rPr lang="en-US" baseline="-25000" dirty="0" smtClean="0">
                <a:solidFill>
                  <a:srgbClr val="FF0066"/>
                </a:solidFill>
              </a:rPr>
              <a:t>4</a:t>
            </a:r>
            <a:r>
              <a:rPr lang="en-US" dirty="0" smtClean="0">
                <a:solidFill>
                  <a:srgbClr val="FF0066"/>
                </a:solidFill>
              </a:rPr>
              <a:t>) from a K</a:t>
            </a:r>
            <a:r>
              <a:rPr lang="en-US" baseline="30000" dirty="0" smtClean="0">
                <a:solidFill>
                  <a:srgbClr val="FF0066"/>
                </a:solidFill>
              </a:rPr>
              <a:t>+</a:t>
            </a:r>
            <a:r>
              <a:rPr lang="en-US" dirty="0" smtClean="0">
                <a:solidFill>
                  <a:srgbClr val="FF0066"/>
                </a:solidFill>
              </a:rPr>
              <a:t>/Na</a:t>
            </a:r>
            <a:r>
              <a:rPr lang="en-US" baseline="30000" dirty="0" smtClean="0">
                <a:solidFill>
                  <a:srgbClr val="FF0066"/>
                </a:solidFill>
              </a:rPr>
              <a:t>+</a:t>
            </a:r>
            <a:r>
              <a:rPr lang="en-US" dirty="0" smtClean="0">
                <a:solidFill>
                  <a:srgbClr val="FF0066"/>
                </a:solidFill>
              </a:rPr>
              <a:t> ion titration experiment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718550"/>
            <a:ext cx="3363678" cy="435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071670" y="1571612"/>
            <a:ext cx="2418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K</a:t>
            </a:r>
            <a:r>
              <a:rPr lang="en-US" baseline="30000" dirty="0" smtClean="0">
                <a:solidFill>
                  <a:srgbClr val="FF0066"/>
                </a:solidFill>
              </a:rPr>
              <a:t>+</a:t>
            </a:r>
            <a:r>
              <a:rPr lang="en-US" dirty="0" smtClean="0">
                <a:solidFill>
                  <a:srgbClr val="FF0066"/>
                </a:solidFill>
              </a:rPr>
              <a:t>/Na</a:t>
            </a:r>
            <a:r>
              <a:rPr lang="en-US" baseline="30000" dirty="0" smtClean="0">
                <a:solidFill>
                  <a:srgbClr val="FF0066"/>
                </a:solidFill>
              </a:rPr>
              <a:t>+</a:t>
            </a:r>
            <a:r>
              <a:rPr lang="en-US" dirty="0" smtClean="0">
                <a:solidFill>
                  <a:srgbClr val="FF0066"/>
                </a:solidFill>
              </a:rPr>
              <a:t> ion titration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4810" y="2000240"/>
            <a:ext cx="4643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rgbClr val="7030A0"/>
                </a:solidFill>
              </a:rPr>
              <a:t>When K</a:t>
            </a:r>
            <a:r>
              <a:rPr lang="en-US" baseline="30000" dirty="0" smtClean="0">
                <a:solidFill>
                  <a:srgbClr val="7030A0"/>
                </a:solidFill>
              </a:rPr>
              <a:t>+</a:t>
            </a:r>
            <a:r>
              <a:rPr lang="en-US" dirty="0" smtClean="0">
                <a:solidFill>
                  <a:srgbClr val="7030A0"/>
                </a:solidFill>
              </a:rPr>
              <a:t> ions are added to the DNA solution, they would replace the Na</a:t>
            </a:r>
            <a:r>
              <a:rPr lang="en-US" baseline="30000" dirty="0" smtClean="0">
                <a:solidFill>
                  <a:srgbClr val="7030A0"/>
                </a:solidFill>
              </a:rPr>
              <a:t>+</a:t>
            </a:r>
            <a:r>
              <a:rPr lang="en-US" dirty="0" smtClean="0">
                <a:solidFill>
                  <a:srgbClr val="7030A0"/>
                </a:solidFill>
              </a:rPr>
              <a:t> ions already bound to the </a:t>
            </a:r>
            <a:r>
              <a:rPr lang="en-US" dirty="0" err="1" smtClean="0">
                <a:solidFill>
                  <a:srgbClr val="7030A0"/>
                </a:solidFill>
              </a:rPr>
              <a:t>quadruplex</a:t>
            </a:r>
            <a:r>
              <a:rPr lang="en-US" dirty="0" smtClean="0">
                <a:solidFill>
                  <a:srgbClr val="7030A0"/>
                </a:solidFill>
              </a:rPr>
              <a:t> channel sites.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7752" y="3500438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rgbClr val="00B050"/>
                </a:solidFill>
              </a:rPr>
              <a:t>The loop binding site also exhibits a higher affinity for K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 ions than for Na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 ions.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215340" y="3356768"/>
            <a:ext cx="71438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929720" y="3285330"/>
            <a:ext cx="71438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 rot="16200000">
            <a:off x="-1188401" y="2918365"/>
            <a:ext cx="340990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Results and Discussion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42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320"/>
            <a:ext cx="6858048" cy="1143000"/>
          </a:xfrm>
        </p:spPr>
        <p:txBody>
          <a:bodyPr>
            <a:noAutofit/>
          </a:bodyPr>
          <a:lstStyle/>
          <a:p>
            <a:pPr algn="just" rtl="0"/>
            <a:r>
              <a:rPr lang="en-US" sz="2400" b="1" dirty="0" smtClean="0"/>
              <a:t>Direct </a:t>
            </a:r>
            <a:r>
              <a:rPr lang="en-US" sz="2400" b="1" baseline="30000" dirty="0" smtClean="0"/>
              <a:t>23</a:t>
            </a:r>
            <a:r>
              <a:rPr lang="en-US" sz="2400" b="1" dirty="0" smtClean="0"/>
              <a:t>Na NMR Evidence for a G-</a:t>
            </a:r>
            <a:r>
              <a:rPr lang="en-US" sz="2400" b="1" dirty="0" err="1" smtClean="0"/>
              <a:t>Quadruplex</a:t>
            </a:r>
            <a:r>
              <a:rPr lang="en-US" sz="2400" b="1" dirty="0" smtClean="0"/>
              <a:t> Channel Filled with Mixed Na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and K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Ions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43</a:t>
            </a:fld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357430"/>
            <a:ext cx="59531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5400000">
            <a:off x="3229925" y="4958093"/>
            <a:ext cx="2071702" cy="13648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Callout 1 7"/>
          <p:cNvSpPr/>
          <p:nvPr/>
        </p:nvSpPr>
        <p:spPr>
          <a:xfrm>
            <a:off x="1428728" y="2428868"/>
            <a:ext cx="3000364" cy="928694"/>
          </a:xfrm>
          <a:prstGeom prst="borderCallout1">
            <a:avLst>
              <a:gd name="adj1" fmla="val 98749"/>
              <a:gd name="adj2" fmla="val 50678"/>
              <a:gd name="adj3" fmla="val 163108"/>
              <a:gd name="adj4" fmla="val 9433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0"/>
            <a:r>
              <a:rPr lang="en-US" sz="1600" b="1" dirty="0" smtClean="0">
                <a:solidFill>
                  <a:schemeClr val="tx1"/>
                </a:solidFill>
              </a:rPr>
              <a:t>Type II </a:t>
            </a:r>
            <a:r>
              <a:rPr lang="en-US" sz="1600" dirty="0" smtClean="0">
                <a:solidFill>
                  <a:schemeClr val="tx1"/>
                </a:solidFill>
              </a:rPr>
              <a:t>channel Na+ ion : the Na+ ion residing inside the </a:t>
            </a:r>
            <a:r>
              <a:rPr lang="en-US" sz="1600" dirty="0" err="1" smtClean="0">
                <a:solidFill>
                  <a:schemeClr val="tx1"/>
                </a:solidFill>
              </a:rPr>
              <a:t>quadruplex</a:t>
            </a:r>
            <a:r>
              <a:rPr lang="en-US" sz="1600" dirty="0" smtClean="0">
                <a:solidFill>
                  <a:schemeClr val="tx1"/>
                </a:solidFill>
              </a:rPr>
              <a:t> channel but having a K+ ion at the nearest binding site</a:t>
            </a:r>
            <a:endParaRPr lang="fa-IR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4546" y="1383557"/>
            <a:ext cx="4786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1600" b="1" dirty="0" smtClean="0">
                <a:solidFill>
                  <a:srgbClr val="0000FF"/>
                </a:solidFill>
              </a:rPr>
              <a:t>Type III </a:t>
            </a:r>
            <a:r>
              <a:rPr lang="en-US" sz="1600" dirty="0" smtClean="0">
                <a:solidFill>
                  <a:srgbClr val="0000FF"/>
                </a:solidFill>
              </a:rPr>
              <a:t>: channel Na+ ion that resides at the inner site with two K+ ions occupying the two outer sites; with low concentration because of </a:t>
            </a:r>
            <a:r>
              <a:rPr lang="en-US" sz="1600" dirty="0" smtClean="0"/>
              <a:t>[K+]&lt;&lt;[Na+]</a:t>
            </a:r>
            <a:endParaRPr lang="fa-IR" sz="1600" dirty="0">
              <a:solidFill>
                <a:srgbClr val="0000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15074" y="2214554"/>
            <a:ext cx="1143008" cy="1428760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 rot="16200000">
            <a:off x="-1188401" y="2918365"/>
            <a:ext cx="340990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Results and Discussion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previous studies of G-</a:t>
            </a:r>
            <a:r>
              <a:rPr lang="en-US" sz="2400" dirty="0" err="1" smtClean="0"/>
              <a:t>quadruplex</a:t>
            </a:r>
            <a:r>
              <a:rPr lang="en-US" sz="2400" dirty="0" smtClean="0"/>
              <a:t> channel with mixed ions</a:t>
            </a:r>
            <a:endParaRPr lang="fa-I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44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1357290" y="1571612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Caceres et al. : two crystal structures for d(TG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T) with mixed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Tl</a:t>
            </a:r>
            <a:r>
              <a:rPr lang="en-US" baseline="30000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and Na</a:t>
            </a:r>
            <a:r>
              <a:rPr lang="en-US" baseline="30000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ions</a:t>
            </a:r>
            <a:endParaRPr lang="fa-I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0232" y="2357430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err="1" smtClean="0">
                <a:solidFill>
                  <a:srgbClr val="0000FF"/>
                </a:solidFill>
              </a:rPr>
              <a:t>Neidle</a:t>
            </a:r>
            <a:r>
              <a:rPr lang="en-US" dirty="0" smtClean="0">
                <a:solidFill>
                  <a:srgbClr val="0000FF"/>
                </a:solidFill>
              </a:rPr>
              <a:t> and coworkers : mixed Ca</a:t>
            </a:r>
            <a:r>
              <a:rPr lang="en-US" baseline="30000" dirty="0" smtClean="0">
                <a:solidFill>
                  <a:srgbClr val="0000FF"/>
                </a:solidFill>
              </a:rPr>
              <a:t>2+ </a:t>
            </a:r>
            <a:r>
              <a:rPr lang="en-US" dirty="0" smtClean="0">
                <a:solidFill>
                  <a:srgbClr val="0000FF"/>
                </a:solidFill>
              </a:rPr>
              <a:t>and Na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 ions in the d(TG</a:t>
            </a:r>
            <a:r>
              <a:rPr lang="en-US" baseline="-25000" dirty="0" smtClean="0">
                <a:solidFill>
                  <a:srgbClr val="0000FF"/>
                </a:solidFill>
              </a:rPr>
              <a:t>4</a:t>
            </a:r>
            <a:r>
              <a:rPr lang="en-US" dirty="0" smtClean="0">
                <a:solidFill>
                  <a:srgbClr val="0000FF"/>
                </a:solidFill>
              </a:rPr>
              <a:t>T) </a:t>
            </a:r>
            <a:r>
              <a:rPr lang="en-US" dirty="0" err="1" smtClean="0">
                <a:solidFill>
                  <a:srgbClr val="0000FF"/>
                </a:solidFill>
              </a:rPr>
              <a:t>quadruplex</a:t>
            </a:r>
            <a:endParaRPr lang="fa-IR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1736" y="3071810"/>
            <a:ext cx="5572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err="1" smtClean="0">
                <a:solidFill>
                  <a:srgbClr val="FF0066"/>
                </a:solidFill>
              </a:rPr>
              <a:t>Sundaralingam</a:t>
            </a:r>
            <a:r>
              <a:rPr lang="en-US" dirty="0" smtClean="0">
                <a:solidFill>
                  <a:srgbClr val="FF0066"/>
                </a:solidFill>
              </a:rPr>
              <a:t> and co-workers : mixed Ba</a:t>
            </a:r>
            <a:r>
              <a:rPr lang="en-US" baseline="30000" dirty="0" smtClean="0">
                <a:solidFill>
                  <a:srgbClr val="FF0066"/>
                </a:solidFill>
              </a:rPr>
              <a:t>2+ </a:t>
            </a:r>
            <a:r>
              <a:rPr lang="en-US" dirty="0" smtClean="0">
                <a:solidFill>
                  <a:srgbClr val="FF0066"/>
                </a:solidFill>
              </a:rPr>
              <a:t>and Na</a:t>
            </a:r>
            <a:r>
              <a:rPr lang="en-US" baseline="30000" dirty="0" smtClean="0">
                <a:solidFill>
                  <a:srgbClr val="FF0066"/>
                </a:solidFill>
              </a:rPr>
              <a:t>+</a:t>
            </a:r>
            <a:r>
              <a:rPr lang="en-US" dirty="0" smtClean="0">
                <a:solidFill>
                  <a:srgbClr val="FF0066"/>
                </a:solidFill>
              </a:rPr>
              <a:t> ions in a RNA </a:t>
            </a:r>
            <a:r>
              <a:rPr lang="en-US" dirty="0" err="1" smtClean="0">
                <a:solidFill>
                  <a:srgbClr val="FF0066"/>
                </a:solidFill>
              </a:rPr>
              <a:t>quadruplex</a:t>
            </a:r>
            <a:r>
              <a:rPr lang="en-US" dirty="0" smtClean="0">
                <a:solidFill>
                  <a:srgbClr val="FF0066"/>
                </a:solidFill>
              </a:rPr>
              <a:t> formed by (</a:t>
            </a:r>
            <a:r>
              <a:rPr lang="en-US" dirty="0" err="1" smtClean="0">
                <a:solidFill>
                  <a:srgbClr val="FF0066"/>
                </a:solidFill>
              </a:rPr>
              <a:t>BrdU</a:t>
            </a:r>
            <a:r>
              <a:rPr lang="en-US" dirty="0" smtClean="0">
                <a:solidFill>
                  <a:srgbClr val="FF0066"/>
                </a:solidFill>
              </a:rPr>
              <a:t>)r- (GAGGU).</a:t>
            </a:r>
            <a:endParaRPr lang="fa-IR" dirty="0">
              <a:solidFill>
                <a:srgbClr val="FF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1802" y="3786190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err="1" smtClean="0">
                <a:solidFill>
                  <a:srgbClr val="00B050"/>
                </a:solidFill>
              </a:rPr>
              <a:t>Plavec</a:t>
            </a:r>
            <a:r>
              <a:rPr lang="en-US" dirty="0" smtClean="0">
                <a:solidFill>
                  <a:srgbClr val="00B050"/>
                </a:solidFill>
              </a:rPr>
              <a:t> and co-workers : </a:t>
            </a:r>
            <a:r>
              <a:rPr lang="en-US" baseline="30000" dirty="0" smtClean="0">
                <a:solidFill>
                  <a:srgbClr val="00B050"/>
                </a:solidFill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H NMR evidence for the presence of mixed NH</a:t>
            </a:r>
            <a:r>
              <a:rPr lang="en-US" baseline="-25000" dirty="0" smtClean="0">
                <a:solidFill>
                  <a:srgbClr val="00B050"/>
                </a:solidFill>
              </a:rPr>
              <a:t>4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 and K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 (or Na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) ions in d(G</a:t>
            </a:r>
            <a:r>
              <a:rPr lang="en-US" baseline="-25000" dirty="0" smtClean="0">
                <a:solidFill>
                  <a:srgbClr val="00B050"/>
                </a:solidFill>
              </a:rPr>
              <a:t>3</a:t>
            </a:r>
            <a:r>
              <a:rPr lang="en-US" dirty="0" smtClean="0">
                <a:solidFill>
                  <a:srgbClr val="00B050"/>
                </a:solidFill>
              </a:rPr>
              <a:t>T</a:t>
            </a:r>
            <a:r>
              <a:rPr lang="en-US" baseline="-25000" dirty="0" smtClean="0">
                <a:solidFill>
                  <a:srgbClr val="00B050"/>
                </a:solidFill>
              </a:rPr>
              <a:t>4</a:t>
            </a:r>
            <a:r>
              <a:rPr lang="en-US" dirty="0" smtClean="0">
                <a:solidFill>
                  <a:srgbClr val="00B050"/>
                </a:solidFill>
              </a:rPr>
              <a:t>G</a:t>
            </a:r>
            <a:r>
              <a:rPr lang="en-US" baseline="-25000" dirty="0" smtClean="0">
                <a:solidFill>
                  <a:srgbClr val="00B050"/>
                </a:solidFill>
              </a:rPr>
              <a:t>4</a:t>
            </a:r>
            <a:r>
              <a:rPr lang="en-US" dirty="0" smtClean="0">
                <a:solidFill>
                  <a:srgbClr val="00B050"/>
                </a:solidFill>
              </a:rPr>
              <a:t>). </a:t>
            </a:r>
            <a:endParaRPr lang="fa-IR" dirty="0">
              <a:solidFill>
                <a:srgbClr val="00B05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643570" y="1214422"/>
            <a:ext cx="3214710" cy="1000132"/>
          </a:xfrm>
          <a:prstGeom prst="cloudCallout">
            <a:avLst>
              <a:gd name="adj1" fmla="val -33171"/>
              <a:gd name="adj2" fmla="val 1129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X-ray crystallographic or solution </a:t>
            </a:r>
            <a:r>
              <a:rPr lang="en-US" sz="1600" baseline="30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 and </a:t>
            </a:r>
            <a:r>
              <a:rPr lang="en-US" sz="1600" baseline="30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600" baseline="-25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baseline="30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NMR data</a:t>
            </a:r>
            <a:endParaRPr lang="fa-IR" sz="1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6-Point Star 10"/>
          <p:cNvSpPr/>
          <p:nvPr/>
        </p:nvSpPr>
        <p:spPr>
          <a:xfrm>
            <a:off x="1000100" y="5286388"/>
            <a:ext cx="2714644" cy="714380"/>
          </a:xfrm>
          <a:prstGeom prst="star1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 </a:t>
            </a:r>
            <a:r>
              <a:rPr lang="en-US" sz="2000" b="1" baseline="30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NMR</a:t>
            </a:r>
            <a:endParaRPr lang="fa-IR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1868" y="5157629"/>
            <a:ext cx="5500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Mixed ion information</a:t>
            </a:r>
            <a:endParaRPr lang="fa-IR" dirty="0" smtClean="0"/>
          </a:p>
          <a:p>
            <a:pPr algn="just" rtl="0">
              <a:buClr>
                <a:srgbClr val="FF0000"/>
              </a:buClr>
              <a:buFont typeface="Wingdings" pitchFamily="2" charset="2"/>
              <a:buChar char="ü"/>
            </a:pPr>
            <a:endParaRPr lang="en-US" dirty="0" smtClean="0"/>
          </a:p>
          <a:p>
            <a:pPr algn="just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Remarkable sensitivity of the 23Na NMR chemical shift to subtle difference in ion coordination environment</a:t>
            </a:r>
            <a:endParaRPr lang="fa-IR" dirty="0"/>
          </a:p>
        </p:txBody>
      </p:sp>
      <p:pic>
        <p:nvPicPr>
          <p:cNvPr id="14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 rot="16200000">
            <a:off x="-1188401" y="2918365"/>
            <a:ext cx="340990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Results and Discussion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1" grpId="0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396" y="-24"/>
            <a:ext cx="8072462" cy="1143000"/>
          </a:xfrm>
        </p:spPr>
        <p:txBody>
          <a:bodyPr>
            <a:noAutofit/>
          </a:bodyPr>
          <a:lstStyle/>
          <a:p>
            <a:pPr algn="just" rtl="0"/>
            <a:r>
              <a:rPr lang="en-US" sz="2000" b="1" dirty="0" smtClean="0"/>
              <a:t>A Hypothesis on </a:t>
            </a:r>
            <a:r>
              <a:rPr lang="en-US" sz="2000" b="1" dirty="0" err="1" smtClean="0"/>
              <a:t>Monovalent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Cation</a:t>
            </a:r>
            <a:r>
              <a:rPr lang="en-US" sz="2000" b="1" dirty="0" smtClean="0"/>
              <a:t> Binding in Diagonal T4 Loops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45</a:t>
            </a:fld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785794"/>
            <a:ext cx="3071834" cy="544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16200000">
            <a:off x="-1188401" y="2918365"/>
            <a:ext cx="340990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Results and Discussion</a:t>
            </a:r>
            <a:endParaRPr lang="fa-IR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5852" y="1714488"/>
            <a:ext cx="4143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dirty="0" smtClean="0"/>
              <a:t>loop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ion is located above the terminal G-quartet plane, coordinating to </a:t>
            </a:r>
            <a:r>
              <a:rPr lang="en-US" dirty="0" smtClean="0">
                <a:solidFill>
                  <a:srgbClr val="0000FF"/>
                </a:solidFill>
              </a:rPr>
              <a:t>four O6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atoms from the terminal G-quartet, </a:t>
            </a:r>
            <a:r>
              <a:rPr lang="en-US" dirty="0" smtClean="0">
                <a:solidFill>
                  <a:srgbClr val="0000FF"/>
                </a:solidFill>
              </a:rPr>
              <a:t>two O2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atoms from the loop thymine bases (T5 and T7), and </a:t>
            </a:r>
            <a:r>
              <a:rPr lang="en-US" dirty="0" smtClean="0">
                <a:solidFill>
                  <a:srgbClr val="0000FF"/>
                </a:solidFill>
              </a:rPr>
              <a:t>two water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molecules in a square anti-prism geometry.</a:t>
            </a:r>
            <a:endParaRPr lang="fa-I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852" y="4071942"/>
            <a:ext cx="383191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rgbClr val="FF0066"/>
                </a:solidFill>
              </a:rPr>
              <a:t>K</a:t>
            </a:r>
            <a:r>
              <a:rPr lang="en-US" baseline="30000" dirty="0" smtClean="0">
                <a:solidFill>
                  <a:srgbClr val="FF0066"/>
                </a:solidFill>
              </a:rPr>
              <a:t>+</a:t>
            </a:r>
            <a:r>
              <a:rPr lang="en-US" dirty="0" smtClean="0">
                <a:solidFill>
                  <a:srgbClr val="FF0066"/>
                </a:solidFill>
              </a:rPr>
              <a:t>_O distances considerably </a:t>
            </a:r>
            <a:r>
              <a:rPr lang="en-US" b="1" dirty="0" smtClean="0">
                <a:solidFill>
                  <a:srgbClr val="FF0066"/>
                </a:solidFill>
              </a:rPr>
              <a:t>longer</a:t>
            </a:r>
            <a:r>
              <a:rPr lang="en-US" dirty="0" smtClean="0">
                <a:solidFill>
                  <a:srgbClr val="FF0066"/>
                </a:solidFill>
              </a:rPr>
              <a:t> than the corresponding </a:t>
            </a:r>
            <a:r>
              <a:rPr lang="en-US" dirty="0" err="1" smtClean="0">
                <a:solidFill>
                  <a:srgbClr val="FF0066"/>
                </a:solidFill>
              </a:rPr>
              <a:t>Na</a:t>
            </a:r>
            <a:r>
              <a:rPr lang="en-US" baseline="30000" dirty="0" err="1" smtClean="0">
                <a:solidFill>
                  <a:srgbClr val="FF0066"/>
                </a:solidFill>
              </a:rPr>
              <a:t>+</a:t>
            </a:r>
            <a:r>
              <a:rPr lang="en-US" dirty="0" err="1" smtClean="0">
                <a:solidFill>
                  <a:srgbClr val="FF0066"/>
                </a:solidFill>
              </a:rPr>
              <a:t>_O</a:t>
            </a:r>
            <a:r>
              <a:rPr lang="en-US" dirty="0" smtClean="0">
                <a:solidFill>
                  <a:srgbClr val="FF0066"/>
                </a:solidFill>
              </a:rPr>
              <a:t> values</a:t>
            </a:r>
            <a:endParaRPr lang="fa-IR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0694" y="6211669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1600" dirty="0" smtClean="0">
                <a:solidFill>
                  <a:srgbClr val="FF0000"/>
                </a:solidFill>
              </a:rPr>
              <a:t>Molecular model of the Na</a:t>
            </a:r>
            <a:r>
              <a:rPr lang="en-US" sz="1600" baseline="30000" dirty="0" smtClean="0">
                <a:solidFill>
                  <a:srgbClr val="FF0000"/>
                </a:solidFill>
              </a:rPr>
              <a:t>+</a:t>
            </a:r>
            <a:r>
              <a:rPr lang="en-US" sz="1600" dirty="0" smtClean="0">
                <a:solidFill>
                  <a:srgbClr val="FF0000"/>
                </a:solidFill>
              </a:rPr>
              <a:t> &amp; K</a:t>
            </a:r>
            <a:r>
              <a:rPr lang="en-US" sz="1600" baseline="30000" dirty="0" smtClean="0">
                <a:solidFill>
                  <a:srgbClr val="FF0000"/>
                </a:solidFill>
              </a:rPr>
              <a:t>+</a:t>
            </a:r>
            <a:r>
              <a:rPr lang="en-US" sz="1600" dirty="0" smtClean="0">
                <a:solidFill>
                  <a:srgbClr val="FF0000"/>
                </a:solidFill>
              </a:rPr>
              <a:t> ion binding site in the T</a:t>
            </a:r>
            <a:r>
              <a:rPr lang="en-US" sz="1600" baseline="-25000" dirty="0" smtClean="0">
                <a:solidFill>
                  <a:srgbClr val="FF0000"/>
                </a:solidFill>
              </a:rPr>
              <a:t>4</a:t>
            </a:r>
            <a:r>
              <a:rPr lang="en-US" sz="1600" dirty="0" smtClean="0">
                <a:solidFill>
                  <a:srgbClr val="FF0000"/>
                </a:solidFill>
              </a:rPr>
              <a:t> loop of d(G</a:t>
            </a:r>
            <a:r>
              <a:rPr lang="en-US" sz="1600" baseline="-25000" dirty="0" smtClean="0">
                <a:solidFill>
                  <a:srgbClr val="FF0000"/>
                </a:solidFill>
              </a:rPr>
              <a:t>4</a:t>
            </a:r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</a:rPr>
              <a:t>4</a:t>
            </a:r>
            <a:r>
              <a:rPr lang="en-US" sz="1600" dirty="0" smtClean="0">
                <a:solidFill>
                  <a:srgbClr val="FF0000"/>
                </a:solidFill>
              </a:rPr>
              <a:t>G</a:t>
            </a:r>
            <a:r>
              <a:rPr lang="en-US" sz="1600" baseline="-25000" dirty="0" smtClean="0">
                <a:solidFill>
                  <a:srgbClr val="FF0000"/>
                </a:solidFill>
              </a:rPr>
              <a:t>4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fa-IR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46</a:t>
            </a:fld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396" y="2500306"/>
            <a:ext cx="8072462" cy="328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662" y="1571612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 smtClean="0"/>
              <a:t>Na+ and </a:t>
            </a:r>
            <a:r>
              <a:rPr lang="en-US" dirty="0" err="1" smtClean="0"/>
              <a:t>Rb</a:t>
            </a:r>
            <a:r>
              <a:rPr lang="en-US" dirty="0" smtClean="0"/>
              <a:t>+ ions residing inside G-</a:t>
            </a:r>
            <a:r>
              <a:rPr lang="en-US" dirty="0" err="1" smtClean="0"/>
              <a:t>quadruplex</a:t>
            </a:r>
            <a:r>
              <a:rPr lang="en-US" dirty="0" smtClean="0"/>
              <a:t> channel are “NMR visible” in solution.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0166" y="2285992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rgbClr val="FF0066"/>
                </a:solidFill>
              </a:rPr>
              <a:t>Competitive ion binding to a particular site in DNA can be </a:t>
            </a:r>
            <a:r>
              <a:rPr lang="en-US" i="1" dirty="0" smtClean="0">
                <a:solidFill>
                  <a:srgbClr val="FF0066"/>
                </a:solidFill>
              </a:rPr>
              <a:t>directly monitored by simultaneous NMR detection of the two </a:t>
            </a:r>
            <a:r>
              <a:rPr lang="en-US" dirty="0" smtClean="0">
                <a:solidFill>
                  <a:srgbClr val="FF0066"/>
                </a:solidFill>
              </a:rPr>
              <a:t>competing metal ions.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7422" y="3143248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err="1" smtClean="0">
                <a:solidFill>
                  <a:srgbClr val="0000FF"/>
                </a:solidFill>
              </a:rPr>
              <a:t>Monovalent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cation</a:t>
            </a:r>
            <a:r>
              <a:rPr lang="en-US" dirty="0" smtClean="0">
                <a:solidFill>
                  <a:srgbClr val="0000FF"/>
                </a:solidFill>
              </a:rPr>
              <a:t> binding to the diagonal T4 loop of a G-</a:t>
            </a:r>
            <a:r>
              <a:rPr lang="en-US" dirty="0" err="1" smtClean="0">
                <a:solidFill>
                  <a:srgbClr val="0000FF"/>
                </a:solidFill>
              </a:rPr>
              <a:t>quadruplex</a:t>
            </a:r>
            <a:r>
              <a:rPr lang="en-US" dirty="0" smtClean="0">
                <a:solidFill>
                  <a:srgbClr val="0000FF"/>
                </a:solidFill>
              </a:rPr>
              <a:t> may be a general phenomenon.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1670" y="4071942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Solution multinuclear NMR of alkali metals is a viable technique for studying alkali metal ion binding to DNA.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47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presentation pics\IYC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8191500" cy="178117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000628" y="5072074"/>
            <a:ext cx="35349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i="1" dirty="0" smtClean="0">
                <a:solidFill>
                  <a:srgbClr val="FF0066"/>
                </a:solidFill>
                <a:latin typeface="Bradley Hand ITC" pitchFamily="66" charset="0"/>
              </a:rPr>
              <a:t>Thanks</a:t>
            </a:r>
            <a:endParaRPr lang="fa-IR" sz="8000" i="1" dirty="0">
              <a:solidFill>
                <a:srgbClr val="FF0066"/>
              </a:solidFill>
              <a:latin typeface="Bradley Hand ITC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48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5</a:t>
            </a:fld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843" y="1"/>
            <a:ext cx="58481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 rot="16200000">
            <a:off x="-1002738" y="4811021"/>
            <a:ext cx="3786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de-DE" sz="1400" b="1" dirty="0" smtClean="0">
                <a:solidFill>
                  <a:srgbClr val="FF0000"/>
                </a:solidFill>
              </a:rPr>
              <a:t>J. AM. CHEM. SOC. 2003, 125, 10830-10841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477630" y="2918365"/>
            <a:ext cx="19883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Introduction</a:t>
            </a:r>
            <a:endParaRPr lang="fa-IR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28728" y="785794"/>
            <a:ext cx="7498080" cy="1143000"/>
          </a:xfrm>
        </p:spPr>
        <p:txBody>
          <a:bodyPr>
            <a:normAutofit/>
          </a:bodyPr>
          <a:lstStyle/>
          <a:p>
            <a:r>
              <a:rPr lang="en-US" sz="2800" b="0" cap="none" dirty="0" smtClean="0"/>
              <a:t>G-</a:t>
            </a:r>
            <a:r>
              <a:rPr lang="en-US" sz="2800" b="0" cap="none" dirty="0" err="1" smtClean="0"/>
              <a:t>quadruplexes</a:t>
            </a:r>
            <a:r>
              <a:rPr lang="en-US" sz="2800" b="0" cap="none" dirty="0" smtClean="0"/>
              <a:t> characterization</a:t>
            </a:r>
            <a:endParaRPr lang="en-US" sz="2800" b="0" cap="none" dirty="0"/>
          </a:p>
        </p:txBody>
      </p:sp>
      <p:sp>
        <p:nvSpPr>
          <p:cNvPr id="12" name="Rectangle 11"/>
          <p:cNvSpPr/>
          <p:nvPr/>
        </p:nvSpPr>
        <p:spPr>
          <a:xfrm>
            <a:off x="1714480" y="2786058"/>
            <a:ext cx="6286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b="1" dirty="0" smtClean="0">
                <a:solidFill>
                  <a:srgbClr val="00B050"/>
                </a:solidFill>
              </a:rPr>
              <a:t>solution NMR spectroscopy </a:t>
            </a:r>
          </a:p>
          <a:p>
            <a:pPr algn="ctr" rtl="0"/>
            <a:r>
              <a:rPr lang="en-US" sz="3200" dirty="0" smtClean="0"/>
              <a:t>or </a:t>
            </a:r>
          </a:p>
          <a:p>
            <a:pPr algn="ctr" rtl="0"/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crystallography</a:t>
            </a:r>
          </a:p>
        </p:txBody>
      </p:sp>
      <p:pic>
        <p:nvPicPr>
          <p:cNvPr id="9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 rot="16200000">
            <a:off x="-477630" y="2918365"/>
            <a:ext cx="19883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Introduction</a:t>
            </a:r>
            <a:endParaRPr lang="fa-IR" sz="2400" dirty="0">
              <a:solidFill>
                <a:srgbClr val="00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3042" y="2428868"/>
            <a:ext cx="6500833" cy="711200"/>
          </a:xfrm>
        </p:spPr>
        <p:txBody>
          <a:bodyPr>
            <a:noAutofit/>
          </a:bodyPr>
          <a:lstStyle/>
          <a:p>
            <a:r>
              <a:rPr lang="en-US" sz="3200" b="0" cap="none" dirty="0" smtClean="0">
                <a:solidFill>
                  <a:srgbClr val="FF0066"/>
                </a:solidFill>
              </a:rPr>
              <a:t>The mode of alkali metal ion binding in G-</a:t>
            </a:r>
            <a:r>
              <a:rPr lang="en-US" sz="3200" b="0" cap="none" dirty="0" err="1" smtClean="0">
                <a:solidFill>
                  <a:srgbClr val="FF0066"/>
                </a:solidFill>
              </a:rPr>
              <a:t>quadruplex</a:t>
            </a:r>
            <a:r>
              <a:rPr lang="en-US" sz="3200" b="0" cap="none" dirty="0" smtClean="0">
                <a:solidFill>
                  <a:srgbClr val="FF0066"/>
                </a:solidFill>
              </a:rPr>
              <a:t> DNA and RNA</a:t>
            </a:r>
            <a:endParaRPr lang="en-US" sz="3200" b="0" cap="none" dirty="0">
              <a:solidFill>
                <a:srgbClr val="FF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1736" y="3857628"/>
            <a:ext cx="4708853" cy="193899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high-resolution crystallography </a:t>
            </a:r>
          </a:p>
          <a:p>
            <a:pPr algn="ctr" rtl="0"/>
            <a:r>
              <a:rPr lang="en-US" sz="2400" dirty="0" smtClean="0"/>
              <a:t>and</a:t>
            </a:r>
            <a:r>
              <a:rPr lang="en-US" sz="2400" b="1" dirty="0" smtClean="0"/>
              <a:t> </a:t>
            </a:r>
          </a:p>
          <a:p>
            <a:pPr algn="ctr" rtl="0"/>
            <a:r>
              <a:rPr lang="en-US" sz="2400" b="1" dirty="0" smtClean="0">
                <a:solidFill>
                  <a:srgbClr val="0000FF"/>
                </a:solidFill>
              </a:rPr>
              <a:t>solid-state NMR</a:t>
            </a:r>
          </a:p>
          <a:p>
            <a:pPr algn="ctr" rtl="0"/>
            <a:endParaRPr lang="en-US" sz="2400" b="1" dirty="0" smtClean="0">
              <a:solidFill>
                <a:srgbClr val="0000FF"/>
              </a:solidFill>
            </a:endParaRPr>
          </a:p>
          <a:p>
            <a:pPr algn="ctr" rtl="0"/>
            <a:r>
              <a:rPr lang="en-US" sz="2400" dirty="0" smtClean="0"/>
              <a:t>much more difficult in solution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16200000">
            <a:off x="-477630" y="2918365"/>
            <a:ext cx="19883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Introduction</a:t>
            </a:r>
            <a:endParaRPr lang="fa-IR" sz="2400" dirty="0">
              <a:solidFill>
                <a:srgbClr val="00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4480" y="642918"/>
            <a:ext cx="6000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>
                <a:solidFill>
                  <a:srgbClr val="FF0000"/>
                </a:solidFill>
              </a:rPr>
              <a:t>Alkali metal ions </a:t>
            </a:r>
            <a:r>
              <a:rPr lang="en-US" sz="2000" dirty="0" smtClean="0"/>
              <a:t>: </a:t>
            </a:r>
          </a:p>
          <a:p>
            <a:pPr algn="just" rtl="0"/>
            <a:r>
              <a:rPr lang="en-US" sz="2000" dirty="0" smtClean="0"/>
              <a:t>important roles in the </a:t>
            </a:r>
            <a:r>
              <a:rPr lang="en-US" sz="2000" dirty="0" smtClean="0">
                <a:solidFill>
                  <a:srgbClr val="0000FF"/>
                </a:solidFill>
              </a:rPr>
              <a:t>formation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66"/>
                </a:solidFill>
              </a:rPr>
              <a:t>stability</a:t>
            </a:r>
            <a:r>
              <a:rPr lang="en-US" sz="2000" dirty="0" smtClean="0"/>
              <a:t>, and structural </a:t>
            </a:r>
            <a:r>
              <a:rPr lang="en-US" sz="2000" dirty="0" smtClean="0">
                <a:solidFill>
                  <a:srgbClr val="7030A0"/>
                </a:solidFill>
              </a:rPr>
              <a:t>polymorphism</a:t>
            </a:r>
            <a:r>
              <a:rPr lang="en-US" sz="2000" dirty="0" smtClean="0"/>
              <a:t> of G-</a:t>
            </a:r>
            <a:r>
              <a:rPr lang="en-US" sz="2000" dirty="0" err="1" smtClean="0"/>
              <a:t>quadruplex</a:t>
            </a:r>
            <a:r>
              <a:rPr lang="en-US" sz="2000" dirty="0" smtClean="0"/>
              <a:t> DNA and RNA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7290" y="1643050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>
                <a:solidFill>
                  <a:srgbClr val="FF0000"/>
                </a:solidFill>
              </a:rPr>
              <a:t>Laszlo and coworkers 1979-1980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the first model for ion binding to a G-quartet structure</a:t>
            </a:r>
          </a:p>
          <a:p>
            <a:pPr algn="just" rtl="0"/>
            <a:r>
              <a:rPr lang="en-US" sz="2400" dirty="0" smtClean="0"/>
              <a:t> </a:t>
            </a:r>
          </a:p>
          <a:p>
            <a:pPr algn="ctr" rtl="0"/>
            <a:r>
              <a:rPr lang="en-US" sz="2400" dirty="0" smtClean="0"/>
              <a:t>solution </a:t>
            </a:r>
            <a:r>
              <a:rPr lang="en-US" sz="2400" baseline="30000" dirty="0" smtClean="0"/>
              <a:t>23</a:t>
            </a:r>
            <a:r>
              <a:rPr lang="en-US" sz="2400" dirty="0" smtClean="0"/>
              <a:t>Na, </a:t>
            </a:r>
            <a:r>
              <a:rPr lang="en-US" sz="2400" baseline="30000" dirty="0" smtClean="0"/>
              <a:t>39</a:t>
            </a:r>
            <a:r>
              <a:rPr lang="en-US" sz="2400" dirty="0" smtClean="0"/>
              <a:t>K, and </a:t>
            </a:r>
            <a:r>
              <a:rPr lang="en-US" sz="2400" baseline="30000" dirty="0" smtClean="0"/>
              <a:t>87</a:t>
            </a:r>
            <a:r>
              <a:rPr lang="en-US" sz="2400" dirty="0" smtClean="0"/>
              <a:t>Rb NMR</a:t>
            </a:r>
            <a:endParaRPr lang="en-US" sz="2400" dirty="0"/>
          </a:p>
        </p:txBody>
      </p:sp>
      <p:pic>
        <p:nvPicPr>
          <p:cNvPr id="7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16200000">
            <a:off x="-477630" y="2918365"/>
            <a:ext cx="19883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Introduction</a:t>
            </a:r>
            <a:endParaRPr lang="fa-IR" sz="2400" dirty="0">
              <a:solidFill>
                <a:srgbClr val="00FF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8794" y="1785926"/>
            <a:ext cx="4110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Later, </a:t>
            </a:r>
            <a:r>
              <a:rPr lang="en-US" dirty="0" err="1" smtClean="0">
                <a:solidFill>
                  <a:srgbClr val="FF0000"/>
                </a:solidFill>
              </a:rPr>
              <a:t>Braunlin</a:t>
            </a:r>
            <a:r>
              <a:rPr lang="en-US" dirty="0" smtClean="0">
                <a:solidFill>
                  <a:srgbClr val="FF0000"/>
                </a:solidFill>
              </a:rPr>
              <a:t> and co-workers 1993-1996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1604" y="2357430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/>
              <a:t>Solution </a:t>
            </a:r>
            <a:r>
              <a:rPr lang="en-US" sz="2000" baseline="30000" dirty="0" smtClean="0"/>
              <a:t>23</a:t>
            </a:r>
            <a:r>
              <a:rPr lang="en-US" sz="2000" dirty="0" smtClean="0"/>
              <a:t>Na and </a:t>
            </a:r>
            <a:r>
              <a:rPr lang="en-US" sz="2000" baseline="30000" dirty="0" smtClean="0"/>
              <a:t>39</a:t>
            </a:r>
            <a:r>
              <a:rPr lang="en-US" sz="2000" dirty="0" smtClean="0"/>
              <a:t>K NMR techniques to directly study ion binding to G-</a:t>
            </a:r>
            <a:r>
              <a:rPr lang="en-US" sz="2000" dirty="0" err="1" smtClean="0"/>
              <a:t>quadruplex</a:t>
            </a:r>
            <a:r>
              <a:rPr lang="en-US" sz="2000" dirty="0" smtClean="0"/>
              <a:t> DNA.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4294967295"/>
          </p:nvPr>
        </p:nvSpPr>
        <p:spPr>
          <a:xfrm>
            <a:off x="1643042" y="571480"/>
            <a:ext cx="5000625" cy="698500"/>
          </a:xfrm>
        </p:spPr>
        <p:txBody>
          <a:bodyPr>
            <a:noAutofit/>
          </a:bodyPr>
          <a:lstStyle/>
          <a:p>
            <a:pPr algn="just" rtl="0">
              <a:buNone/>
            </a:pP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Relaxation data analysis</a:t>
            </a:r>
          </a:p>
          <a:p>
            <a:pPr algn="just" rtl="0"/>
            <a:endParaRPr lang="en-US" sz="3600" dirty="0"/>
          </a:p>
        </p:txBody>
      </p:sp>
      <p:pic>
        <p:nvPicPr>
          <p:cNvPr id="10" name="Picture 2" descr="F:\presentation pics\int_year_chemistry_panton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01653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16200000">
            <a:off x="-477630" y="2918365"/>
            <a:ext cx="198836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Introduction</a:t>
            </a:r>
            <a:endParaRPr lang="fa-IR" sz="2400" dirty="0">
              <a:solidFill>
                <a:srgbClr val="00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0166" y="3357562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Conclusion :  alkali metal ions tightly bound to a G-</a:t>
            </a:r>
            <a:r>
              <a:rPr lang="en-US" dirty="0" err="1" smtClean="0"/>
              <a:t>quadruplex</a:t>
            </a:r>
            <a:r>
              <a:rPr lang="en-US" dirty="0" smtClean="0"/>
              <a:t> DNA are “</a:t>
            </a:r>
            <a:r>
              <a:rPr lang="en-US" b="1" dirty="0" smtClean="0">
                <a:solidFill>
                  <a:srgbClr val="0000FF"/>
                </a:solidFill>
              </a:rPr>
              <a:t>invisible</a:t>
            </a:r>
            <a:r>
              <a:rPr lang="en-US" dirty="0" smtClean="0"/>
              <a:t>” to NMR in solution, because of </a:t>
            </a:r>
            <a:r>
              <a:rPr lang="en-US" dirty="0" smtClean="0">
                <a:solidFill>
                  <a:srgbClr val="0000FF"/>
                </a:solidFill>
              </a:rPr>
              <a:t>low signal intensity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unfavorable </a:t>
            </a:r>
            <a:r>
              <a:rPr lang="en-US" dirty="0" err="1" smtClean="0">
                <a:solidFill>
                  <a:srgbClr val="0000FF"/>
                </a:solidFill>
              </a:rPr>
              <a:t>quadrupole</a:t>
            </a:r>
            <a:r>
              <a:rPr lang="en-US" dirty="0" smtClean="0">
                <a:solidFill>
                  <a:srgbClr val="0000FF"/>
                </a:solidFill>
              </a:rPr>
              <a:t> spin relaxation properties</a:t>
            </a:r>
            <a:r>
              <a:rPr lang="en-US" dirty="0" smtClean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0166" y="4572008"/>
            <a:ext cx="7000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An indirect approach : NMR relaxation properties of </a:t>
            </a:r>
            <a:r>
              <a:rPr lang="en-US" dirty="0" smtClean="0">
                <a:solidFill>
                  <a:srgbClr val="FF0066"/>
                </a:solidFill>
              </a:rPr>
              <a:t>alkali</a:t>
            </a:r>
            <a:r>
              <a:rPr lang="en-US" dirty="0" smtClean="0"/>
              <a:t> metal ions are measured for the </a:t>
            </a:r>
            <a:r>
              <a:rPr lang="en-US" dirty="0" smtClean="0">
                <a:solidFill>
                  <a:srgbClr val="FF0066"/>
                </a:solidFill>
              </a:rPr>
              <a:t>averaged</a:t>
            </a:r>
            <a:r>
              <a:rPr lang="en-US" dirty="0" smtClean="0"/>
              <a:t> signal and analyzed using either two-site or three-site chemical exchange models.           </a:t>
            </a:r>
          </a:p>
          <a:p>
            <a:pPr algn="just" rtl="0"/>
            <a:endParaRPr lang="en-US" dirty="0" smtClean="0"/>
          </a:p>
          <a:p>
            <a:pPr algn="ctr" rtl="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relaxation data analysis</a:t>
            </a:r>
          </a:p>
          <a:p>
            <a:pPr algn="ctr" rtl="0"/>
            <a:r>
              <a:rPr lang="en-US" dirty="0" smtClean="0"/>
              <a:t>Only  ion binding information for the tightly bound sites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447F-19CE-4855-99E3-E22013D3CFC5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4119</TotalTime>
  <Words>3491</Words>
  <Application>Microsoft Office PowerPoint</Application>
  <PresentationFormat>On-screen Show (4:3)</PresentationFormat>
  <Paragraphs>394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Solstice</vt:lpstr>
      <vt:lpstr>Slide 1</vt:lpstr>
      <vt:lpstr>Slide 2</vt:lpstr>
      <vt:lpstr>Slide 3</vt:lpstr>
      <vt:lpstr>Slide 4</vt:lpstr>
      <vt:lpstr>Slide 5</vt:lpstr>
      <vt:lpstr>G-quadruplexes characterization</vt:lpstr>
      <vt:lpstr>The mode of alkali metal ion binding in G-quadruplex DNA and RNA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d(TG4T), d(G4T3G4), and d(G4T4G4)</vt:lpstr>
      <vt:lpstr>Sample Preparation</vt:lpstr>
      <vt:lpstr>NMR Experiments</vt:lpstr>
      <vt:lpstr>Direct Observation of Na+ Ions inside the G-Quadruplex Channel</vt:lpstr>
      <vt:lpstr>A general concern regarding 23Na NMR studies of DNA</vt:lpstr>
      <vt:lpstr>Na+ ion occupancy inside the G-quadruplex channel</vt:lpstr>
      <vt:lpstr>1H DOSY</vt:lpstr>
      <vt:lpstr>Competitive Binding of Na+ and Rb+ Ions for the G-Quadruplex Channel Site</vt:lpstr>
      <vt:lpstr>Slide 31</vt:lpstr>
      <vt:lpstr>Slide 32</vt:lpstr>
      <vt:lpstr>Slide 33</vt:lpstr>
      <vt:lpstr>Slide 34</vt:lpstr>
      <vt:lpstr>Residence time of Na+ ions inside the channel</vt:lpstr>
      <vt:lpstr>Observation of Na+ Ions in the T4 Loop Region of d(G4T4G4)</vt:lpstr>
      <vt:lpstr>groove width : closest distance between two phosphate oxygen atoms across the groove</vt:lpstr>
      <vt:lpstr>groove width : closest distance between two phosphate oxygen atoms across the groove</vt:lpstr>
      <vt:lpstr>Syn and anti conformations of guanine</vt:lpstr>
      <vt:lpstr>Slide 40</vt:lpstr>
      <vt:lpstr>Na+ Ions in the T4 Loop Are Less Tightly Bound Than the Channel Ions.</vt:lpstr>
      <vt:lpstr>K+ Ions Compete for Both Loop and Channel Sites of d(G4T4G4).</vt:lpstr>
      <vt:lpstr>Direct 23Na NMR Evidence for a G-Quadruplex Channel Filled with Mixed Na+ and K+ Ions</vt:lpstr>
      <vt:lpstr>previous studies of G-quadruplex channel with mixed ions</vt:lpstr>
      <vt:lpstr>A Hypothesis on Monovalent Cation Binding in Diagonal T4 Loops</vt:lpstr>
      <vt:lpstr>Slide 46</vt:lpstr>
      <vt:lpstr>Conclusion</vt:lpstr>
      <vt:lpstr>Slide 48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Dear User!</dc:creator>
  <cp:lastModifiedBy>Zeinab</cp:lastModifiedBy>
  <cp:revision>580</cp:revision>
  <dcterms:created xsi:type="dcterms:W3CDTF">2010-12-21T05:12:57Z</dcterms:created>
  <dcterms:modified xsi:type="dcterms:W3CDTF">2012-01-24T16:43:45Z</dcterms:modified>
</cp:coreProperties>
</file>